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Lst>
  <p:notesMasterIdLst>
    <p:notesMasterId r:id="rId48"/>
  </p:notesMasterIdLst>
  <p:sldIdLst>
    <p:sldId id="256" r:id="rId2"/>
    <p:sldId id="257" r:id="rId3"/>
    <p:sldId id="325" r:id="rId4"/>
    <p:sldId id="314" r:id="rId5"/>
    <p:sldId id="316" r:id="rId6"/>
    <p:sldId id="318" r:id="rId7"/>
    <p:sldId id="315" r:id="rId8"/>
    <p:sldId id="319" r:id="rId9"/>
    <p:sldId id="317" r:id="rId10"/>
    <p:sldId id="320" r:id="rId11"/>
    <p:sldId id="321" r:id="rId12"/>
    <p:sldId id="291" r:id="rId13"/>
    <p:sldId id="326" r:id="rId14"/>
    <p:sldId id="310" r:id="rId15"/>
    <p:sldId id="324" r:id="rId16"/>
    <p:sldId id="322" r:id="rId17"/>
    <p:sldId id="273" r:id="rId18"/>
    <p:sldId id="323" r:id="rId19"/>
    <p:sldId id="300" r:id="rId20"/>
    <p:sldId id="299" r:id="rId21"/>
    <p:sldId id="297" r:id="rId22"/>
    <p:sldId id="305" r:id="rId23"/>
    <p:sldId id="309" r:id="rId24"/>
    <p:sldId id="329" r:id="rId25"/>
    <p:sldId id="332" r:id="rId26"/>
    <p:sldId id="292" r:id="rId27"/>
    <p:sldId id="330" r:id="rId28"/>
    <p:sldId id="289" r:id="rId29"/>
    <p:sldId id="290" r:id="rId30"/>
    <p:sldId id="331" r:id="rId31"/>
    <p:sldId id="342" r:id="rId32"/>
    <p:sldId id="333" r:id="rId33"/>
    <p:sldId id="334" r:id="rId34"/>
    <p:sldId id="301" r:id="rId35"/>
    <p:sldId id="340" r:id="rId36"/>
    <p:sldId id="341" r:id="rId37"/>
    <p:sldId id="335" r:id="rId38"/>
    <p:sldId id="337" r:id="rId39"/>
    <p:sldId id="338" r:id="rId40"/>
    <p:sldId id="339" r:id="rId41"/>
    <p:sldId id="327" r:id="rId42"/>
    <p:sldId id="258" r:id="rId43"/>
    <p:sldId id="259" r:id="rId44"/>
    <p:sldId id="260" r:id="rId45"/>
    <p:sldId id="328" r:id="rId46"/>
    <p:sldId id="29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4"/>
    <p:restoredTop sz="94659"/>
  </p:normalViewPr>
  <p:slideViewPr>
    <p:cSldViewPr snapToGrid="0" snapToObjects="1">
      <p:cViewPr varScale="1">
        <p:scale>
          <a:sx n="85" d="100"/>
          <a:sy n="85" d="100"/>
        </p:scale>
        <p:origin x="192" y="2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564EBF-18E1-6644-B5BF-3E8914BE153E}" type="datetimeFigureOut">
              <a:rPr lang="en-US" smtClean="0"/>
              <a:t>10/11/22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B41E5A-DCFB-C942-979B-EFE0DC87091C}" type="slidenum">
              <a:rPr lang="en-US" smtClean="0"/>
              <a:t>‹#›</a:t>
            </a:fld>
            <a:endParaRPr lang="en-US"/>
          </a:p>
        </p:txBody>
      </p:sp>
    </p:spTree>
    <p:extLst>
      <p:ext uri="{BB962C8B-B14F-4D97-AF65-F5344CB8AC3E}">
        <p14:creationId xmlns:p14="http://schemas.microsoft.com/office/powerpoint/2010/main" val="2120407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B41E5A-DCFB-C942-979B-EFE0DC87091C}" type="slidenum">
              <a:rPr lang="en-US" smtClean="0"/>
              <a:t>20</a:t>
            </a:fld>
            <a:endParaRPr lang="en-US"/>
          </a:p>
        </p:txBody>
      </p:sp>
    </p:spTree>
    <p:extLst>
      <p:ext uri="{BB962C8B-B14F-4D97-AF65-F5344CB8AC3E}">
        <p14:creationId xmlns:p14="http://schemas.microsoft.com/office/powerpoint/2010/main" val="1978987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21243E4C-BD3C-9B42-9626-693035970E14}" type="datetimeFigureOut">
              <a:rPr lang="en-US" smtClean="0"/>
              <a:t>10/11/22</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AA964013-F8CE-C04F-A02D-23C999B6D79E}"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233074963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243E4C-BD3C-9B42-9626-693035970E14}" type="datetimeFigureOut">
              <a:rPr lang="en-US" smtClean="0"/>
              <a:t>10/11/22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2964886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21243E4C-BD3C-9B42-9626-693035970E14}" type="datetimeFigureOut">
              <a:rPr lang="en-US" smtClean="0"/>
              <a:t>10/11/22</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AA964013-F8CE-C04F-A02D-23C999B6D79E}"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385272317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243E4C-BD3C-9B42-9626-693035970E14}" type="datetimeFigureOut">
              <a:rPr lang="en-US" smtClean="0"/>
              <a:t>10/11/22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3328745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243E4C-BD3C-9B42-9626-693035970E14}" type="datetimeFigureOut">
              <a:rPr lang="en-US" smtClean="0"/>
              <a:t>10/11/22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1479604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243E4C-BD3C-9B42-9626-693035970E14}" type="datetimeFigureOut">
              <a:rPr lang="en-US" smtClean="0"/>
              <a:t>10/11/22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2506164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243E4C-BD3C-9B42-9626-693035970E14}" type="datetimeFigureOut">
              <a:rPr lang="en-US" smtClean="0"/>
              <a:t>10/11/22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1241158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21243E4C-BD3C-9B42-9626-693035970E14}" type="datetimeFigureOut">
              <a:rPr lang="en-US" smtClean="0"/>
              <a:t>10/11/22</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A964013-F8CE-C04F-A02D-23C999B6D79E}"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5043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21243E4C-BD3C-9B42-9626-693035970E14}" type="datetimeFigureOut">
              <a:rPr lang="en-US" smtClean="0"/>
              <a:t>10/11/22</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A964013-F8CE-C04F-A02D-23C999B6D79E}"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41150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243E4C-BD3C-9B42-9626-693035970E14}" type="datetimeFigureOut">
              <a:rPr lang="en-US" smtClean="0"/>
              <a:t>10/11/22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1377098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243E4C-BD3C-9B42-9626-693035970E14}" type="datetimeFigureOut">
              <a:rPr lang="en-US" smtClean="0"/>
              <a:t>10/11/22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2017428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21243E4C-BD3C-9B42-9626-693035970E14}" type="datetimeFigureOut">
              <a:rPr lang="en-US" smtClean="0"/>
              <a:t>10/11/22</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AA964013-F8CE-C04F-A02D-23C999B6D79E}"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0930781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hyperlink" Target="https://www.ncaa.org/sports/2016/1/7/about-resources-media-center-ncaa-101-our-three-divisions.aspx#:~:text=Division%20I%20student%2Dathletes%20graduate,largest%20school%20has%2025%2C725%20undergraduates."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college.jumpforward.com/questionnaire.aspx?DB_OEM_ID=21400&amp;iid=563&amp;sportid=9"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ncaa.org/sports/2018/5/8/division-i-and-ii-recruiting-calendars.aspx" TargetMode="Externa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0.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nationalletter.org/"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www.eligibilitycenter.org/" TargetMode="External"/><Relationship Id="rId7" Type="http://schemas.openxmlformats.org/officeDocument/2006/relationships/hyperlink" Target="http://www.nationalletter.org/documentLibrary/nli-guide.pdf" TargetMode="External"/><Relationship Id="rId2" Type="http://schemas.openxmlformats.org/officeDocument/2006/relationships/hyperlink" Target="https://www.carondeleths.org/resources/athletics/ncaa-resources/" TargetMode="External"/><Relationship Id="rId1" Type="http://schemas.openxmlformats.org/officeDocument/2006/relationships/slideLayout" Target="../slideLayouts/slideLayout2.xml"/><Relationship Id="rId6" Type="http://schemas.openxmlformats.org/officeDocument/2006/relationships/hyperlink" Target="https://play.mynaia.org/media/1091/naia_guide_college_bound_student.pdf" TargetMode="External"/><Relationship Id="rId5" Type="http://schemas.openxmlformats.org/officeDocument/2006/relationships/hyperlink" Target="http://fs.ncaa.org/Docs/eligibility_center/Student_Resources/CBSA.pdf" TargetMode="External"/><Relationship Id="rId4" Type="http://schemas.openxmlformats.org/officeDocument/2006/relationships/hyperlink" Target="http://www.playnaia.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5C941-3590-F84C-A781-BEA060FEC107}"/>
              </a:ext>
            </a:extLst>
          </p:cNvPr>
          <p:cNvSpPr>
            <a:spLocks noGrp="1"/>
          </p:cNvSpPr>
          <p:nvPr>
            <p:ph type="ctrTitle"/>
          </p:nvPr>
        </p:nvSpPr>
        <p:spPr>
          <a:xfrm>
            <a:off x="1900138" y="2523686"/>
            <a:ext cx="8361229" cy="2098226"/>
          </a:xfrm>
        </p:spPr>
        <p:txBody>
          <a:bodyPr/>
          <a:lstStyle/>
          <a:p>
            <a:r>
              <a:rPr lang="en-US" sz="6600" b="1" dirty="0"/>
              <a:t>College recruitment workshop</a:t>
            </a:r>
            <a:endParaRPr lang="en-US" sz="6600" dirty="0"/>
          </a:p>
        </p:txBody>
      </p:sp>
      <p:sp>
        <p:nvSpPr>
          <p:cNvPr id="3" name="Subtitle 2">
            <a:extLst>
              <a:ext uri="{FF2B5EF4-FFF2-40B4-BE49-F238E27FC236}">
                <a16:creationId xmlns:a16="http://schemas.microsoft.com/office/drawing/2014/main" id="{39D5031A-21CC-FC4D-8CDD-6802006E0BE9}"/>
              </a:ext>
            </a:extLst>
          </p:cNvPr>
          <p:cNvSpPr>
            <a:spLocks noGrp="1"/>
          </p:cNvSpPr>
          <p:nvPr>
            <p:ph type="subTitle" idx="1"/>
          </p:nvPr>
        </p:nvSpPr>
        <p:spPr>
          <a:xfrm>
            <a:off x="2664916" y="4691511"/>
            <a:ext cx="6831673" cy="1086237"/>
          </a:xfrm>
        </p:spPr>
        <p:txBody>
          <a:bodyPr/>
          <a:lstStyle/>
          <a:p>
            <a:r>
              <a:rPr lang="en-US" dirty="0"/>
              <a:t>October 14, 2022</a:t>
            </a:r>
          </a:p>
        </p:txBody>
      </p:sp>
      <p:pic>
        <p:nvPicPr>
          <p:cNvPr id="5" name="Picture 4">
            <a:extLst>
              <a:ext uri="{FF2B5EF4-FFF2-40B4-BE49-F238E27FC236}">
                <a16:creationId xmlns:a16="http://schemas.microsoft.com/office/drawing/2014/main" id="{DEE575EA-EF19-514E-BBA2-EF40F043A215}"/>
              </a:ext>
            </a:extLst>
          </p:cNvPr>
          <p:cNvPicPr>
            <a:picLocks noChangeAspect="1"/>
          </p:cNvPicPr>
          <p:nvPr/>
        </p:nvPicPr>
        <p:blipFill>
          <a:blip r:embed="rId2"/>
          <a:stretch>
            <a:fillRect/>
          </a:stretch>
        </p:blipFill>
        <p:spPr>
          <a:xfrm>
            <a:off x="10687987" y="168928"/>
            <a:ext cx="1314666" cy="909368"/>
          </a:xfrm>
          <a:prstGeom prst="rect">
            <a:avLst/>
          </a:prstGeom>
        </p:spPr>
      </p:pic>
      <p:pic>
        <p:nvPicPr>
          <p:cNvPr id="7" name="Picture 6">
            <a:extLst>
              <a:ext uri="{FF2B5EF4-FFF2-40B4-BE49-F238E27FC236}">
                <a16:creationId xmlns:a16="http://schemas.microsoft.com/office/drawing/2014/main" id="{2615A0F9-5D1E-3E4A-8618-6F32553EEADA}"/>
              </a:ext>
            </a:extLst>
          </p:cNvPr>
          <p:cNvPicPr>
            <a:picLocks noChangeAspect="1"/>
          </p:cNvPicPr>
          <p:nvPr/>
        </p:nvPicPr>
        <p:blipFill>
          <a:blip r:embed="rId2"/>
          <a:stretch>
            <a:fillRect/>
          </a:stretch>
        </p:blipFill>
        <p:spPr>
          <a:xfrm>
            <a:off x="152400" y="5777748"/>
            <a:ext cx="1314666" cy="909368"/>
          </a:xfrm>
          <a:prstGeom prst="rect">
            <a:avLst/>
          </a:prstGeom>
        </p:spPr>
      </p:pic>
    </p:spTree>
    <p:extLst>
      <p:ext uri="{BB962C8B-B14F-4D97-AF65-F5344CB8AC3E}">
        <p14:creationId xmlns:p14="http://schemas.microsoft.com/office/powerpoint/2010/main" val="41490708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D85B1-5CF6-CD49-B933-F7E5FCDD89AB}"/>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36AE8ED1-1539-E645-BFA1-FF0A449C77D0}"/>
              </a:ext>
            </a:extLst>
          </p:cNvPr>
          <p:cNvSpPr>
            <a:spLocks noGrp="1"/>
          </p:cNvSpPr>
          <p:nvPr>
            <p:ph idx="1"/>
          </p:nvPr>
        </p:nvSpPr>
        <p:spPr>
          <a:xfrm>
            <a:off x="1371600" y="1595169"/>
            <a:ext cx="9601200" cy="4685710"/>
          </a:xfrm>
        </p:spPr>
        <p:txBody>
          <a:bodyPr>
            <a:normAutofit/>
          </a:bodyPr>
          <a:lstStyle/>
          <a:p>
            <a:r>
              <a:rPr lang="en-US" dirty="0"/>
              <a:t>How to communicate with college coaches</a:t>
            </a:r>
          </a:p>
          <a:p>
            <a:r>
              <a:rPr lang="en-US" dirty="0"/>
              <a:t>How to show off your assets</a:t>
            </a:r>
          </a:p>
          <a:p>
            <a:r>
              <a:rPr lang="en-US" dirty="0"/>
              <a:t>Knowing the NCAA recruiting rules and tips on navigating the recruitment process</a:t>
            </a:r>
          </a:p>
          <a:p>
            <a:pPr lvl="1"/>
            <a:r>
              <a:rPr lang="en-US" dirty="0"/>
              <a:t>NCAA Eligibility Center Registration</a:t>
            </a:r>
          </a:p>
          <a:p>
            <a:pPr lvl="1"/>
            <a:r>
              <a:rPr lang="en-US" dirty="0"/>
              <a:t>Recruiting Visits</a:t>
            </a:r>
          </a:p>
          <a:p>
            <a:pPr lvl="1"/>
            <a:r>
              <a:rPr lang="en-US" dirty="0"/>
              <a:t>Important Recruiting Rules</a:t>
            </a:r>
          </a:p>
          <a:p>
            <a:pPr lvl="1"/>
            <a:r>
              <a:rPr lang="en-US" dirty="0"/>
              <a:t>Scholarships</a:t>
            </a:r>
          </a:p>
          <a:p>
            <a:r>
              <a:rPr lang="en-US" dirty="0"/>
              <a:t>Alternative Recruiting Methods</a:t>
            </a:r>
          </a:p>
          <a:p>
            <a:r>
              <a:rPr lang="en-US" dirty="0"/>
              <a:t>Helpful Resources</a:t>
            </a:r>
          </a:p>
        </p:txBody>
      </p:sp>
      <p:pic>
        <p:nvPicPr>
          <p:cNvPr id="5" name="Picture 4">
            <a:extLst>
              <a:ext uri="{FF2B5EF4-FFF2-40B4-BE49-F238E27FC236}">
                <a16:creationId xmlns:a16="http://schemas.microsoft.com/office/drawing/2014/main" id="{32312F9B-2F5E-F149-9CCC-D1181B8B9145}"/>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3785761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D2A1D-1B71-F54C-91CF-EF69C96C1D54}"/>
              </a:ext>
            </a:extLst>
          </p:cNvPr>
          <p:cNvSpPr>
            <a:spLocks noGrp="1"/>
          </p:cNvSpPr>
          <p:nvPr>
            <p:ph type="title"/>
          </p:nvPr>
        </p:nvSpPr>
        <p:spPr/>
        <p:txBody>
          <a:bodyPr/>
          <a:lstStyle/>
          <a:p>
            <a:r>
              <a:rPr lang="en-US" dirty="0"/>
              <a:t>How to communicate</a:t>
            </a:r>
          </a:p>
        </p:txBody>
      </p:sp>
      <p:sp>
        <p:nvSpPr>
          <p:cNvPr id="3" name="Text Placeholder 2">
            <a:extLst>
              <a:ext uri="{FF2B5EF4-FFF2-40B4-BE49-F238E27FC236}">
                <a16:creationId xmlns:a16="http://schemas.microsoft.com/office/drawing/2014/main" id="{ACC43054-D359-B645-9354-0B3BFF300AC6}"/>
              </a:ext>
            </a:extLst>
          </p:cNvPr>
          <p:cNvSpPr>
            <a:spLocks noGrp="1"/>
          </p:cNvSpPr>
          <p:nvPr>
            <p:ph type="body" idx="1"/>
          </p:nvPr>
        </p:nvSpPr>
        <p:spPr/>
        <p:txBody>
          <a:bodyPr/>
          <a:lstStyle/>
          <a:p>
            <a:r>
              <a:rPr lang="en-US" dirty="0"/>
              <a:t>With college coaches</a:t>
            </a:r>
          </a:p>
        </p:txBody>
      </p:sp>
    </p:spTree>
    <p:extLst>
      <p:ext uri="{BB962C8B-B14F-4D97-AF65-F5344CB8AC3E}">
        <p14:creationId xmlns:p14="http://schemas.microsoft.com/office/powerpoint/2010/main" val="39691836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D5D70-D283-B642-AEB4-507A8A6DD2B3}"/>
              </a:ext>
            </a:extLst>
          </p:cNvPr>
          <p:cNvSpPr>
            <a:spLocks noGrp="1"/>
          </p:cNvSpPr>
          <p:nvPr>
            <p:ph type="title"/>
          </p:nvPr>
        </p:nvSpPr>
        <p:spPr/>
        <p:txBody>
          <a:bodyPr/>
          <a:lstStyle/>
          <a:p>
            <a:r>
              <a:rPr lang="en-US" dirty="0"/>
              <a:t>Tips for Reaching Out</a:t>
            </a:r>
          </a:p>
        </p:txBody>
      </p:sp>
      <p:sp>
        <p:nvSpPr>
          <p:cNvPr id="3" name="Content Placeholder 2">
            <a:extLst>
              <a:ext uri="{FF2B5EF4-FFF2-40B4-BE49-F238E27FC236}">
                <a16:creationId xmlns:a16="http://schemas.microsoft.com/office/drawing/2014/main" id="{1AC24D75-4CA5-224C-AB1F-265F5DCB02AA}"/>
              </a:ext>
            </a:extLst>
          </p:cNvPr>
          <p:cNvSpPr>
            <a:spLocks noGrp="1"/>
          </p:cNvSpPr>
          <p:nvPr>
            <p:ph idx="1"/>
          </p:nvPr>
        </p:nvSpPr>
        <p:spPr>
          <a:xfrm>
            <a:off x="1371600" y="1603948"/>
            <a:ext cx="9601200" cy="4263452"/>
          </a:xfrm>
        </p:spPr>
        <p:txBody>
          <a:bodyPr>
            <a:normAutofit/>
          </a:bodyPr>
          <a:lstStyle/>
          <a:p>
            <a:r>
              <a:rPr lang="en-US" sz="2400" b="1" dirty="0"/>
              <a:t>BE PROACTIVE! </a:t>
            </a:r>
            <a:r>
              <a:rPr lang="en-US" sz="2400" dirty="0"/>
              <a:t>Most high school athletes must initiate contact</a:t>
            </a:r>
          </a:p>
          <a:p>
            <a:r>
              <a:rPr lang="en-US" sz="2400" b="1" dirty="0"/>
              <a:t>BE PREPARED! </a:t>
            </a:r>
            <a:r>
              <a:rPr lang="en-US" sz="2400" dirty="0"/>
              <a:t>Before reaching out to coaches, prepare a resume, cover letter (used in the body of your email) and if possible, a highlight video.</a:t>
            </a:r>
          </a:p>
          <a:p>
            <a:r>
              <a:rPr lang="en-US" sz="2400" b="1" dirty="0"/>
              <a:t>BE ACCURATE! </a:t>
            </a:r>
            <a:r>
              <a:rPr lang="en-US" sz="2400" dirty="0"/>
              <a:t>Obtain coaches’ contact information from college athletics website or contact the athletics department directly.</a:t>
            </a:r>
          </a:p>
          <a:p>
            <a:r>
              <a:rPr lang="en-US" sz="2400" b="1" dirty="0"/>
              <a:t>BE SPECIFIC! </a:t>
            </a:r>
            <a:r>
              <a:rPr lang="en-US" sz="2400" dirty="0"/>
              <a:t>When drafting emails to coaches, keep them brief and to the point but make sure they include everything the coach needs to become interested in you.</a:t>
            </a:r>
          </a:p>
        </p:txBody>
      </p:sp>
    </p:spTree>
    <p:extLst>
      <p:ext uri="{BB962C8B-B14F-4D97-AF65-F5344CB8AC3E}">
        <p14:creationId xmlns:p14="http://schemas.microsoft.com/office/powerpoint/2010/main" val="922350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F3938-3CE7-694C-A22A-B4334DBC8C92}"/>
              </a:ext>
            </a:extLst>
          </p:cNvPr>
          <p:cNvPicPr>
            <a:picLocks noChangeAspect="1"/>
          </p:cNvPicPr>
          <p:nvPr/>
        </p:nvPicPr>
        <p:blipFill>
          <a:blip r:embed="rId2"/>
          <a:stretch>
            <a:fillRect/>
          </a:stretch>
        </p:blipFill>
        <p:spPr>
          <a:xfrm>
            <a:off x="344774" y="970053"/>
            <a:ext cx="11847226" cy="5065302"/>
          </a:xfrm>
          <a:prstGeom prst="rect">
            <a:avLst/>
          </a:prstGeom>
        </p:spPr>
      </p:pic>
      <p:sp>
        <p:nvSpPr>
          <p:cNvPr id="5" name="Down Arrow 4">
            <a:extLst>
              <a:ext uri="{FF2B5EF4-FFF2-40B4-BE49-F238E27FC236}">
                <a16:creationId xmlns:a16="http://schemas.microsoft.com/office/drawing/2014/main" id="{ABCC3F0B-7B73-784E-A662-BDCAAF8C874E}"/>
              </a:ext>
            </a:extLst>
          </p:cNvPr>
          <p:cNvSpPr/>
          <p:nvPr/>
        </p:nvSpPr>
        <p:spPr>
          <a:xfrm>
            <a:off x="344774" y="269823"/>
            <a:ext cx="689547" cy="959370"/>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6" name="Down Arrow 5">
            <a:extLst>
              <a:ext uri="{FF2B5EF4-FFF2-40B4-BE49-F238E27FC236}">
                <a16:creationId xmlns:a16="http://schemas.microsoft.com/office/drawing/2014/main" id="{E020ECD2-E77B-C148-82BA-766389A6A574}"/>
              </a:ext>
            </a:extLst>
          </p:cNvPr>
          <p:cNvSpPr/>
          <p:nvPr/>
        </p:nvSpPr>
        <p:spPr>
          <a:xfrm>
            <a:off x="886918" y="3152589"/>
            <a:ext cx="689547" cy="959370"/>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7" name="Down Arrow 6">
            <a:extLst>
              <a:ext uri="{FF2B5EF4-FFF2-40B4-BE49-F238E27FC236}">
                <a16:creationId xmlns:a16="http://schemas.microsoft.com/office/drawing/2014/main" id="{CA70B617-6A85-B245-B614-2DB662514D92}"/>
              </a:ext>
            </a:extLst>
          </p:cNvPr>
          <p:cNvSpPr/>
          <p:nvPr/>
        </p:nvSpPr>
        <p:spPr>
          <a:xfrm>
            <a:off x="3555168" y="4167612"/>
            <a:ext cx="689547" cy="959370"/>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126220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A87DF-8BB1-364A-8C42-897D60FEBA71}"/>
              </a:ext>
            </a:extLst>
          </p:cNvPr>
          <p:cNvSpPr>
            <a:spLocks noGrp="1"/>
          </p:cNvSpPr>
          <p:nvPr>
            <p:ph type="title"/>
          </p:nvPr>
        </p:nvSpPr>
        <p:spPr/>
        <p:txBody>
          <a:bodyPr/>
          <a:lstStyle/>
          <a:p>
            <a:r>
              <a:rPr lang="en-US" dirty="0"/>
              <a:t>Who should I email?</a:t>
            </a:r>
          </a:p>
        </p:txBody>
      </p:sp>
      <p:sp>
        <p:nvSpPr>
          <p:cNvPr id="3" name="Content Placeholder 2">
            <a:extLst>
              <a:ext uri="{FF2B5EF4-FFF2-40B4-BE49-F238E27FC236}">
                <a16:creationId xmlns:a16="http://schemas.microsoft.com/office/drawing/2014/main" id="{243A5C84-C890-7E45-BF22-A997DEDAEAE1}"/>
              </a:ext>
            </a:extLst>
          </p:cNvPr>
          <p:cNvSpPr>
            <a:spLocks noGrp="1"/>
          </p:cNvSpPr>
          <p:nvPr>
            <p:ph idx="1"/>
          </p:nvPr>
        </p:nvSpPr>
        <p:spPr>
          <a:xfrm>
            <a:off x="1371600" y="1469036"/>
            <a:ext cx="9601200" cy="4398364"/>
          </a:xfrm>
        </p:spPr>
        <p:txBody>
          <a:bodyPr>
            <a:normAutofit/>
          </a:bodyPr>
          <a:lstStyle/>
          <a:p>
            <a:r>
              <a:rPr lang="en-US" sz="2400" dirty="0"/>
              <a:t>Head Coach</a:t>
            </a:r>
          </a:p>
          <a:p>
            <a:r>
              <a:rPr lang="en-US" sz="2400" dirty="0"/>
              <a:t>Assistant coaches – specifically if one of the assistant coaches oversees a specialized position which is also your position (i.e., goalie coach in soccer)</a:t>
            </a:r>
          </a:p>
          <a:p>
            <a:r>
              <a:rPr lang="en-US" sz="2400" dirty="0"/>
              <a:t>Anyone labeled a “recruiting coordinator”</a:t>
            </a:r>
          </a:p>
          <a:p>
            <a:r>
              <a:rPr lang="en-US" sz="2400" dirty="0"/>
              <a:t>Compliance Officer</a:t>
            </a:r>
          </a:p>
        </p:txBody>
      </p:sp>
    </p:spTree>
    <p:extLst>
      <p:ext uri="{BB962C8B-B14F-4D97-AF65-F5344CB8AC3E}">
        <p14:creationId xmlns:p14="http://schemas.microsoft.com/office/powerpoint/2010/main" val="1990165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A8C1FE-1608-C943-8D56-2A5048C0BB51}"/>
              </a:ext>
            </a:extLst>
          </p:cNvPr>
          <p:cNvPicPr>
            <a:picLocks noChangeAspect="1"/>
          </p:cNvPicPr>
          <p:nvPr/>
        </p:nvPicPr>
        <p:blipFill>
          <a:blip r:embed="rId2"/>
          <a:stretch>
            <a:fillRect/>
          </a:stretch>
        </p:blipFill>
        <p:spPr>
          <a:xfrm>
            <a:off x="1134672" y="128249"/>
            <a:ext cx="8483600" cy="6451600"/>
          </a:xfrm>
          <a:prstGeom prst="rect">
            <a:avLst/>
          </a:prstGeom>
        </p:spPr>
      </p:pic>
    </p:spTree>
    <p:extLst>
      <p:ext uri="{BB962C8B-B14F-4D97-AF65-F5344CB8AC3E}">
        <p14:creationId xmlns:p14="http://schemas.microsoft.com/office/powerpoint/2010/main" val="1315871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FDD39-13B1-C445-B7F3-9ADC700D5A93}"/>
              </a:ext>
            </a:extLst>
          </p:cNvPr>
          <p:cNvSpPr>
            <a:spLocks noGrp="1"/>
          </p:cNvSpPr>
          <p:nvPr>
            <p:ph type="title"/>
          </p:nvPr>
        </p:nvSpPr>
        <p:spPr/>
        <p:txBody>
          <a:bodyPr/>
          <a:lstStyle/>
          <a:p>
            <a:r>
              <a:rPr lang="en-US" dirty="0"/>
              <a:t>Tips for Correspondence….</a:t>
            </a:r>
          </a:p>
        </p:txBody>
      </p:sp>
      <p:sp>
        <p:nvSpPr>
          <p:cNvPr id="3" name="Content Placeholder 2">
            <a:extLst>
              <a:ext uri="{FF2B5EF4-FFF2-40B4-BE49-F238E27FC236}">
                <a16:creationId xmlns:a16="http://schemas.microsoft.com/office/drawing/2014/main" id="{25EB8FDB-D709-A84A-AF99-55D1A91C4909}"/>
              </a:ext>
            </a:extLst>
          </p:cNvPr>
          <p:cNvSpPr>
            <a:spLocks noGrp="1"/>
          </p:cNvSpPr>
          <p:nvPr>
            <p:ph idx="1"/>
          </p:nvPr>
        </p:nvSpPr>
        <p:spPr>
          <a:xfrm>
            <a:off x="1371600" y="1514007"/>
            <a:ext cx="9601200" cy="4916773"/>
          </a:xfrm>
        </p:spPr>
        <p:txBody>
          <a:bodyPr>
            <a:normAutofit/>
          </a:bodyPr>
          <a:lstStyle/>
          <a:p>
            <a:r>
              <a:rPr lang="en-US" sz="2400" dirty="0"/>
              <a:t>Make sure you use the correct name/university name</a:t>
            </a:r>
          </a:p>
          <a:p>
            <a:r>
              <a:rPr lang="en-US" sz="2400" dirty="0"/>
              <a:t>Make sure to use the correct coaches’ names</a:t>
            </a:r>
          </a:p>
          <a:p>
            <a:r>
              <a:rPr lang="en-US" sz="2400" dirty="0"/>
              <a:t>Include something personal about the sports program and/or university</a:t>
            </a:r>
          </a:p>
          <a:p>
            <a:r>
              <a:rPr lang="en-US" sz="2400" dirty="0"/>
              <a:t>Don’t make it too long – catch their interest and then include a more-thorough attachment (resume)</a:t>
            </a:r>
          </a:p>
          <a:p>
            <a:r>
              <a:rPr lang="en-US" sz="2400" b="1" dirty="0"/>
              <a:t>Make sure to attach the following:</a:t>
            </a:r>
          </a:p>
          <a:p>
            <a:pPr lvl="1"/>
            <a:r>
              <a:rPr lang="en-US" sz="2400" dirty="0"/>
              <a:t>Resume</a:t>
            </a:r>
          </a:p>
          <a:p>
            <a:pPr lvl="1"/>
            <a:r>
              <a:rPr lang="en-US" sz="2400" dirty="0"/>
              <a:t>Transcripts/test scores (unofficial is fine)</a:t>
            </a:r>
          </a:p>
          <a:p>
            <a:pPr lvl="1"/>
            <a:r>
              <a:rPr lang="en-US" sz="2400" dirty="0"/>
              <a:t>Game Schedules</a:t>
            </a:r>
          </a:p>
          <a:p>
            <a:pPr lvl="1"/>
            <a:r>
              <a:rPr lang="en-US" sz="2400" dirty="0"/>
              <a:t>Videos (if available)</a:t>
            </a:r>
          </a:p>
          <a:p>
            <a:pPr lvl="1"/>
            <a:endParaRPr lang="en-US" sz="2400" dirty="0"/>
          </a:p>
          <a:p>
            <a:endParaRPr lang="en-US" dirty="0"/>
          </a:p>
        </p:txBody>
      </p:sp>
    </p:spTree>
    <p:extLst>
      <p:ext uri="{BB962C8B-B14F-4D97-AF65-F5344CB8AC3E}">
        <p14:creationId xmlns:p14="http://schemas.microsoft.com/office/powerpoint/2010/main" val="1244533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9AE914-EA4F-2C40-8741-84163B6C8919}"/>
              </a:ext>
            </a:extLst>
          </p:cNvPr>
          <p:cNvPicPr>
            <a:picLocks noChangeAspect="1"/>
          </p:cNvPicPr>
          <p:nvPr/>
        </p:nvPicPr>
        <p:blipFill>
          <a:blip r:embed="rId2"/>
          <a:stretch>
            <a:fillRect/>
          </a:stretch>
        </p:blipFill>
        <p:spPr>
          <a:xfrm>
            <a:off x="3174380" y="0"/>
            <a:ext cx="5843239" cy="6858000"/>
          </a:xfrm>
          <a:prstGeom prst="rect">
            <a:avLst/>
          </a:prstGeom>
        </p:spPr>
      </p:pic>
    </p:spTree>
    <p:extLst>
      <p:ext uri="{BB962C8B-B14F-4D97-AF65-F5344CB8AC3E}">
        <p14:creationId xmlns:p14="http://schemas.microsoft.com/office/powerpoint/2010/main" val="3554994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430EE-FB09-BD42-A3DA-4C336A299079}"/>
              </a:ext>
            </a:extLst>
          </p:cNvPr>
          <p:cNvSpPr>
            <a:spLocks noGrp="1"/>
          </p:cNvSpPr>
          <p:nvPr>
            <p:ph type="title"/>
          </p:nvPr>
        </p:nvSpPr>
        <p:spPr/>
        <p:txBody>
          <a:bodyPr/>
          <a:lstStyle/>
          <a:p>
            <a:r>
              <a:rPr lang="en-US" dirty="0"/>
              <a:t>Social Media Tips</a:t>
            </a:r>
          </a:p>
        </p:txBody>
      </p:sp>
      <p:sp>
        <p:nvSpPr>
          <p:cNvPr id="3" name="Content Placeholder 2">
            <a:extLst>
              <a:ext uri="{FF2B5EF4-FFF2-40B4-BE49-F238E27FC236}">
                <a16:creationId xmlns:a16="http://schemas.microsoft.com/office/drawing/2014/main" id="{58481CA1-2D0B-DC45-91F5-B6CA0B5B4176}"/>
              </a:ext>
            </a:extLst>
          </p:cNvPr>
          <p:cNvSpPr>
            <a:spLocks noGrp="1"/>
          </p:cNvSpPr>
          <p:nvPr>
            <p:ph idx="1"/>
          </p:nvPr>
        </p:nvSpPr>
        <p:spPr>
          <a:xfrm>
            <a:off x="1371600" y="1484026"/>
            <a:ext cx="9601200" cy="4383374"/>
          </a:xfrm>
        </p:spPr>
        <p:txBody>
          <a:bodyPr>
            <a:normAutofit/>
          </a:bodyPr>
          <a:lstStyle/>
          <a:p>
            <a:r>
              <a:rPr lang="en-US" sz="2400" dirty="0"/>
              <a:t>Coaches will likely find your social media account regardless of whether you include it on your athletics resume</a:t>
            </a:r>
          </a:p>
          <a:p>
            <a:r>
              <a:rPr lang="en-US" sz="2400" dirty="0"/>
              <a:t>Make sure it is CLEAN</a:t>
            </a:r>
          </a:p>
          <a:p>
            <a:r>
              <a:rPr lang="en-US" sz="2400" dirty="0"/>
              <a:t>However, you also want your personality to shine through so use your page to do this! Coaches are recruiting you for EVERYTHING you can offer to the team, not just your athletic accomplishments.</a:t>
            </a:r>
          </a:p>
          <a:p>
            <a:r>
              <a:rPr lang="en-US" sz="2400" dirty="0"/>
              <a:t>NIL &amp; Fan Favorite potential</a:t>
            </a:r>
          </a:p>
          <a:p>
            <a:pPr marL="0" indent="0">
              <a:buNone/>
            </a:pPr>
            <a:endParaRPr lang="en-US" sz="2400" dirty="0"/>
          </a:p>
        </p:txBody>
      </p:sp>
    </p:spTree>
    <p:extLst>
      <p:ext uri="{BB962C8B-B14F-4D97-AF65-F5344CB8AC3E}">
        <p14:creationId xmlns:p14="http://schemas.microsoft.com/office/powerpoint/2010/main" val="250589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F082B-4714-DB4D-835E-D74FF64C4EF7}"/>
              </a:ext>
            </a:extLst>
          </p:cNvPr>
          <p:cNvSpPr>
            <a:spLocks noGrp="1"/>
          </p:cNvSpPr>
          <p:nvPr>
            <p:ph type="title"/>
          </p:nvPr>
        </p:nvSpPr>
        <p:spPr/>
        <p:txBody>
          <a:bodyPr/>
          <a:lstStyle/>
          <a:p>
            <a:r>
              <a:rPr lang="en-US" dirty="0"/>
              <a:t>Questions to Ask Coaches</a:t>
            </a:r>
          </a:p>
        </p:txBody>
      </p:sp>
      <p:sp>
        <p:nvSpPr>
          <p:cNvPr id="3" name="Content Placeholder 2">
            <a:extLst>
              <a:ext uri="{FF2B5EF4-FFF2-40B4-BE49-F238E27FC236}">
                <a16:creationId xmlns:a16="http://schemas.microsoft.com/office/drawing/2014/main" id="{BA1ACDA6-F82E-5E44-AC49-93E9715DFC07}"/>
              </a:ext>
            </a:extLst>
          </p:cNvPr>
          <p:cNvSpPr>
            <a:spLocks noGrp="1"/>
          </p:cNvSpPr>
          <p:nvPr>
            <p:ph idx="1"/>
          </p:nvPr>
        </p:nvSpPr>
        <p:spPr>
          <a:xfrm>
            <a:off x="1371600" y="1409075"/>
            <a:ext cx="9601200" cy="4458325"/>
          </a:xfrm>
        </p:spPr>
        <p:txBody>
          <a:bodyPr>
            <a:noAutofit/>
          </a:bodyPr>
          <a:lstStyle/>
          <a:p>
            <a:pPr lvl="0"/>
            <a:r>
              <a:rPr lang="en-US" dirty="0"/>
              <a:t>How many new players are you looking for? What is the roster size?</a:t>
            </a:r>
          </a:p>
          <a:p>
            <a:pPr lvl="0"/>
            <a:r>
              <a:rPr lang="en-US" dirty="0"/>
              <a:t>What position(s) do you see me playing in? Are you recruiting for my position? How many students are you recruiting for my position?</a:t>
            </a:r>
          </a:p>
          <a:p>
            <a:pPr lvl="0"/>
            <a:r>
              <a:rPr lang="en-US" dirty="0"/>
              <a:t>How many scholarships do you have available? What are terms for keeping a scholarship? Are there opportunities to walk-on?</a:t>
            </a:r>
          </a:p>
          <a:p>
            <a:pPr lvl="0"/>
            <a:r>
              <a:rPr lang="en-US" dirty="0"/>
              <a:t>What is the average GPA of the team? What academic support is provided to the student-athletes?</a:t>
            </a:r>
          </a:p>
          <a:p>
            <a:pPr lvl="0"/>
            <a:r>
              <a:rPr lang="en-US" dirty="0"/>
              <a:t>What are the practice demands/expectations during the year? How heavy is the travel schedule – how often will I miss class? </a:t>
            </a:r>
          </a:p>
          <a:p>
            <a:pPr lvl="0"/>
            <a:r>
              <a:rPr lang="en-US" dirty="0"/>
              <a:t>How is the program funded (i.e., Are meals provided during the season? How much equipment is provided? How often is it updated/maintained? Does an athletic trainer travel with the team?)</a:t>
            </a:r>
          </a:p>
          <a:p>
            <a:pPr lvl="0"/>
            <a:r>
              <a:rPr lang="en-US" dirty="0"/>
              <a:t>How much flexibility does admissions allow for prospects in meeting academic admissions requirements?</a:t>
            </a:r>
          </a:p>
        </p:txBody>
      </p:sp>
    </p:spTree>
    <p:extLst>
      <p:ext uri="{BB962C8B-B14F-4D97-AF65-F5344CB8AC3E}">
        <p14:creationId xmlns:p14="http://schemas.microsoft.com/office/powerpoint/2010/main" val="953804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71111-3007-2249-80D2-31C9E826C820}"/>
              </a:ext>
            </a:extLst>
          </p:cNvPr>
          <p:cNvSpPr>
            <a:spLocks noGrp="1"/>
          </p:cNvSpPr>
          <p:nvPr>
            <p:ph type="title"/>
          </p:nvPr>
        </p:nvSpPr>
        <p:spPr/>
        <p:txBody>
          <a:bodyPr>
            <a:normAutofit fontScale="90000"/>
          </a:bodyPr>
          <a:lstStyle/>
          <a:p>
            <a:r>
              <a:rPr lang="en-US" b="1" dirty="0"/>
              <a:t>WHEN to Contact: </a:t>
            </a:r>
            <a:r>
              <a:rPr lang="en-US" dirty="0"/>
              <a:t>NCAA Telephone Calls, Emails, Text Messages (correspondence)</a:t>
            </a:r>
          </a:p>
        </p:txBody>
      </p:sp>
      <p:sp>
        <p:nvSpPr>
          <p:cNvPr id="3" name="Content Placeholder 2">
            <a:extLst>
              <a:ext uri="{FF2B5EF4-FFF2-40B4-BE49-F238E27FC236}">
                <a16:creationId xmlns:a16="http://schemas.microsoft.com/office/drawing/2014/main" id="{9B3FA914-A63E-B344-A439-8DC9BB169DC7}"/>
              </a:ext>
            </a:extLst>
          </p:cNvPr>
          <p:cNvSpPr>
            <a:spLocks noGrp="1"/>
          </p:cNvSpPr>
          <p:nvPr>
            <p:ph idx="1"/>
          </p:nvPr>
        </p:nvSpPr>
        <p:spPr/>
        <p:txBody>
          <a:bodyPr>
            <a:normAutofit/>
          </a:bodyPr>
          <a:lstStyle/>
          <a:p>
            <a:r>
              <a:rPr lang="en-US" sz="2200" b="1" dirty="0"/>
              <a:t>DI – </a:t>
            </a:r>
            <a:r>
              <a:rPr lang="en-US" sz="2200" dirty="0"/>
              <a:t>rules vary by sport – most ”start dates” occur between sophomore and junior year</a:t>
            </a:r>
          </a:p>
          <a:p>
            <a:r>
              <a:rPr lang="en-US" sz="2200" b="1" dirty="0"/>
              <a:t>DII – </a:t>
            </a:r>
            <a:r>
              <a:rPr lang="en-US" sz="2200" dirty="0"/>
              <a:t>everything is June 15 immediately preceding Junior year</a:t>
            </a:r>
          </a:p>
          <a:p>
            <a:r>
              <a:rPr lang="en-US" sz="2200" b="1" dirty="0"/>
              <a:t>DIII – </a:t>
            </a:r>
            <a:r>
              <a:rPr lang="en-US" sz="2200" dirty="0"/>
              <a:t>unlimited with the exception of off-campus contacts which can occur following Sophomore year</a:t>
            </a:r>
          </a:p>
          <a:p>
            <a:r>
              <a:rPr lang="en-US" sz="2200" b="1" i="1" dirty="0"/>
              <a:t>*There are exceptions for questionnaires, camp brochures and non-athletics information</a:t>
            </a:r>
          </a:p>
        </p:txBody>
      </p:sp>
      <p:pic>
        <p:nvPicPr>
          <p:cNvPr id="4" name="Picture 3">
            <a:extLst>
              <a:ext uri="{FF2B5EF4-FFF2-40B4-BE49-F238E27FC236}">
                <a16:creationId xmlns:a16="http://schemas.microsoft.com/office/drawing/2014/main" id="{2EF8505B-6FC3-E141-8FAE-F9243D3A3B5C}"/>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2318555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CAB27-9FB0-F14A-AB9D-D9147CF930AE}"/>
              </a:ext>
            </a:extLst>
          </p:cNvPr>
          <p:cNvSpPr>
            <a:spLocks noGrp="1"/>
          </p:cNvSpPr>
          <p:nvPr>
            <p:ph type="title"/>
          </p:nvPr>
        </p:nvSpPr>
        <p:spPr/>
        <p:txBody>
          <a:bodyPr/>
          <a:lstStyle/>
          <a:p>
            <a:r>
              <a:rPr lang="en-US" dirty="0"/>
              <a:t>What does this mean?</a:t>
            </a:r>
          </a:p>
        </p:txBody>
      </p:sp>
      <p:sp>
        <p:nvSpPr>
          <p:cNvPr id="3" name="Content Placeholder 2">
            <a:extLst>
              <a:ext uri="{FF2B5EF4-FFF2-40B4-BE49-F238E27FC236}">
                <a16:creationId xmlns:a16="http://schemas.microsoft.com/office/drawing/2014/main" id="{029D00B6-BE36-C644-A1BF-F3D4DF1D4D3A}"/>
              </a:ext>
            </a:extLst>
          </p:cNvPr>
          <p:cNvSpPr>
            <a:spLocks noGrp="1"/>
          </p:cNvSpPr>
          <p:nvPr>
            <p:ph idx="1"/>
          </p:nvPr>
        </p:nvSpPr>
        <p:spPr>
          <a:xfrm>
            <a:off x="1371600" y="1588957"/>
            <a:ext cx="9601200" cy="4278443"/>
          </a:xfrm>
        </p:spPr>
        <p:txBody>
          <a:bodyPr>
            <a:normAutofit/>
          </a:bodyPr>
          <a:lstStyle/>
          <a:p>
            <a:r>
              <a:rPr lang="en-US" sz="2400" dirty="0"/>
              <a:t>Send the email….BUT don’t expect a response.</a:t>
            </a:r>
          </a:p>
          <a:p>
            <a:r>
              <a:rPr lang="en-US" sz="2400" dirty="0"/>
              <a:t>Have your high school or club coach call but don’t try to join the call (this is a “no no”)</a:t>
            </a:r>
          </a:p>
          <a:p>
            <a:r>
              <a:rPr lang="en-US" sz="2400" dirty="0"/>
              <a:t>EVALUATIONS are always permitted so send your team name(s), schedule(s) and jersey number(s).</a:t>
            </a:r>
          </a:p>
          <a:p>
            <a:r>
              <a:rPr lang="en-US" sz="2400" dirty="0"/>
              <a:t>You can still do your research on the school, watch games, visit schools…</a:t>
            </a:r>
          </a:p>
        </p:txBody>
      </p:sp>
    </p:spTree>
    <p:extLst>
      <p:ext uri="{BB962C8B-B14F-4D97-AF65-F5344CB8AC3E}">
        <p14:creationId xmlns:p14="http://schemas.microsoft.com/office/powerpoint/2010/main" val="201407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2CF37-B50B-9846-A2AA-C9CA44406C0B}"/>
              </a:ext>
            </a:extLst>
          </p:cNvPr>
          <p:cNvSpPr>
            <a:spLocks noGrp="1"/>
          </p:cNvSpPr>
          <p:nvPr>
            <p:ph type="title"/>
          </p:nvPr>
        </p:nvSpPr>
        <p:spPr/>
        <p:txBody>
          <a:bodyPr/>
          <a:lstStyle/>
          <a:p>
            <a:r>
              <a:rPr lang="en-US" dirty="0"/>
              <a:t>When to Contact: NAIA Recruiting</a:t>
            </a:r>
          </a:p>
        </p:txBody>
      </p:sp>
      <p:sp>
        <p:nvSpPr>
          <p:cNvPr id="3" name="Content Placeholder 2">
            <a:extLst>
              <a:ext uri="{FF2B5EF4-FFF2-40B4-BE49-F238E27FC236}">
                <a16:creationId xmlns:a16="http://schemas.microsoft.com/office/drawing/2014/main" id="{ECAC3293-E582-ED46-8579-B1CC0B060583}"/>
              </a:ext>
            </a:extLst>
          </p:cNvPr>
          <p:cNvSpPr>
            <a:spLocks noGrp="1"/>
          </p:cNvSpPr>
          <p:nvPr>
            <p:ph idx="1"/>
          </p:nvPr>
        </p:nvSpPr>
        <p:spPr>
          <a:xfrm>
            <a:off x="1371600" y="1573967"/>
            <a:ext cx="9601200" cy="4293433"/>
          </a:xfrm>
        </p:spPr>
        <p:txBody>
          <a:bodyPr/>
          <a:lstStyle/>
          <a:p>
            <a:pPr fontAlgn="base"/>
            <a:r>
              <a:rPr lang="en-US" sz="2200" dirty="0"/>
              <a:t>NAIA recruiting rules encourage coach-student and personal relationships. Benefits of NAIA recruiting rules include:</a:t>
            </a:r>
          </a:p>
          <a:p>
            <a:pPr fontAlgn="base"/>
            <a:r>
              <a:rPr lang="en-US" sz="2200" dirty="0"/>
              <a:t>No recruiting calendar restrictions of any kind</a:t>
            </a:r>
          </a:p>
          <a:p>
            <a:pPr fontAlgn="base"/>
            <a:r>
              <a:rPr lang="en-US" sz="2200" dirty="0"/>
              <a:t>Ability to freely communicate with NAIA coaches directly</a:t>
            </a:r>
          </a:p>
          <a:p>
            <a:pPr fontAlgn="base"/>
            <a:r>
              <a:rPr lang="en-US" sz="2200" dirty="0"/>
              <a:t>Direct interaction with NAIA coaches</a:t>
            </a:r>
          </a:p>
          <a:p>
            <a:pPr marL="0" indent="0" fontAlgn="base">
              <a:buNone/>
            </a:pPr>
            <a:endParaRPr lang="en-US" b="1" dirty="0"/>
          </a:p>
          <a:p>
            <a:pPr marL="0" indent="0" fontAlgn="base">
              <a:buNone/>
            </a:pPr>
            <a:r>
              <a:rPr lang="en-US" sz="3000" b="1" dirty="0"/>
              <a:t>What does this mean? </a:t>
            </a:r>
            <a:r>
              <a:rPr lang="en-US" sz="3000" dirty="0">
                <a:solidFill>
                  <a:srgbClr val="C00000"/>
                </a:solidFill>
              </a:rPr>
              <a:t>START EARLY!</a:t>
            </a:r>
          </a:p>
          <a:p>
            <a:pPr marL="0" indent="0">
              <a:buNone/>
            </a:pPr>
            <a:endParaRPr lang="en-US" dirty="0"/>
          </a:p>
        </p:txBody>
      </p:sp>
      <p:pic>
        <p:nvPicPr>
          <p:cNvPr id="4" name="Picture 3">
            <a:extLst>
              <a:ext uri="{FF2B5EF4-FFF2-40B4-BE49-F238E27FC236}">
                <a16:creationId xmlns:a16="http://schemas.microsoft.com/office/drawing/2014/main" id="{AA3670F0-B0FA-764B-A550-EAF090B33A3C}"/>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2519796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1BC58-0A3D-3E44-98E8-C87CF9F57C43}"/>
              </a:ext>
            </a:extLst>
          </p:cNvPr>
          <p:cNvSpPr>
            <a:spLocks noGrp="1"/>
          </p:cNvSpPr>
          <p:nvPr>
            <p:ph type="title"/>
          </p:nvPr>
        </p:nvSpPr>
        <p:spPr/>
        <p:txBody>
          <a:bodyPr/>
          <a:lstStyle/>
          <a:p>
            <a:r>
              <a:rPr lang="en-US" dirty="0"/>
              <a:t>Showing off your assets</a:t>
            </a:r>
          </a:p>
        </p:txBody>
      </p:sp>
      <p:sp>
        <p:nvSpPr>
          <p:cNvPr id="3" name="Text Placeholder 2">
            <a:extLst>
              <a:ext uri="{FF2B5EF4-FFF2-40B4-BE49-F238E27FC236}">
                <a16:creationId xmlns:a16="http://schemas.microsoft.com/office/drawing/2014/main" id="{B04A4DDB-B20F-EE4F-9BD3-C48E3077195C}"/>
              </a:ext>
            </a:extLst>
          </p:cNvPr>
          <p:cNvSpPr>
            <a:spLocks noGrp="1"/>
          </p:cNvSpPr>
          <p:nvPr>
            <p:ph type="body" idx="1"/>
          </p:nvPr>
        </p:nvSpPr>
        <p:spPr/>
        <p:txBody>
          <a:bodyPr/>
          <a:lstStyle/>
          <a:p>
            <a:r>
              <a:rPr lang="en-US" dirty="0"/>
              <a:t>What to do after the first contact…</a:t>
            </a:r>
          </a:p>
        </p:txBody>
      </p:sp>
    </p:spTree>
    <p:extLst>
      <p:ext uri="{BB962C8B-B14F-4D97-AF65-F5344CB8AC3E}">
        <p14:creationId xmlns:p14="http://schemas.microsoft.com/office/powerpoint/2010/main" val="35878856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5689C-7F5D-9D45-BCC4-3EB27317C298}"/>
              </a:ext>
            </a:extLst>
          </p:cNvPr>
          <p:cNvSpPr>
            <a:spLocks noGrp="1"/>
          </p:cNvSpPr>
          <p:nvPr>
            <p:ph type="title"/>
          </p:nvPr>
        </p:nvSpPr>
        <p:spPr/>
        <p:txBody>
          <a:bodyPr/>
          <a:lstStyle/>
          <a:p>
            <a:r>
              <a:rPr lang="en-US" dirty="0"/>
              <a:t>Tips for Putting Your Best Foot Forward</a:t>
            </a:r>
          </a:p>
        </p:txBody>
      </p:sp>
      <p:sp>
        <p:nvSpPr>
          <p:cNvPr id="3" name="Content Placeholder 2">
            <a:extLst>
              <a:ext uri="{FF2B5EF4-FFF2-40B4-BE49-F238E27FC236}">
                <a16:creationId xmlns:a16="http://schemas.microsoft.com/office/drawing/2014/main" id="{319D6F92-263B-DB4D-9F82-C2E2718F1EE2}"/>
              </a:ext>
            </a:extLst>
          </p:cNvPr>
          <p:cNvSpPr>
            <a:spLocks noGrp="1"/>
          </p:cNvSpPr>
          <p:nvPr>
            <p:ph idx="1"/>
          </p:nvPr>
        </p:nvSpPr>
        <p:spPr>
          <a:xfrm>
            <a:off x="1371600" y="1379095"/>
            <a:ext cx="9601200" cy="4488305"/>
          </a:xfrm>
        </p:spPr>
        <p:txBody>
          <a:bodyPr>
            <a:normAutofit/>
          </a:bodyPr>
          <a:lstStyle/>
          <a:p>
            <a:pPr lvl="0"/>
            <a:r>
              <a:rPr lang="en-US" sz="2200" dirty="0"/>
              <a:t>Research colleges before reaching out to coaches. Look for specific sport and division of play (The NCAA is organized into 3 divisions.) What is offered by the college in regards to academics, location, size, student environment, selectivity, etc.? Is this a college you would be happy at </a:t>
            </a:r>
            <a:r>
              <a:rPr lang="en-US" sz="2200" b="1" dirty="0"/>
              <a:t>IF</a:t>
            </a:r>
            <a:r>
              <a:rPr lang="en-US" sz="2200" dirty="0"/>
              <a:t> you didn’t play soccer?</a:t>
            </a:r>
          </a:p>
          <a:p>
            <a:pPr lvl="0"/>
            <a:r>
              <a:rPr lang="en-US" sz="2200" dirty="0"/>
              <a:t>Meet with your current club or high school coach and ask them what your level of ability is. </a:t>
            </a:r>
            <a:r>
              <a:rPr lang="en-US" sz="2200" b="1" dirty="0"/>
              <a:t>Be realistic! </a:t>
            </a:r>
            <a:r>
              <a:rPr lang="en-US" sz="2200" dirty="0"/>
              <a:t>Use this conversation when drafting your prospective student-athlete resume and developing a list of colleges to contact.</a:t>
            </a:r>
          </a:p>
          <a:p>
            <a:pPr lvl="0"/>
            <a:r>
              <a:rPr lang="en-US" sz="2200" dirty="0"/>
              <a:t>Complete an </a:t>
            </a:r>
            <a:r>
              <a:rPr lang="en-US" sz="2200" b="1" u="sng" dirty="0"/>
              <a:t>online questionnaire </a:t>
            </a:r>
            <a:r>
              <a:rPr lang="en-US" sz="2200" dirty="0"/>
              <a:t>on the college’s athletics website or when sent by a coach. </a:t>
            </a:r>
          </a:p>
          <a:p>
            <a:pPr lvl="0"/>
            <a:r>
              <a:rPr lang="en-US" sz="2200" dirty="0"/>
              <a:t>Ask your club or high school coach to provide a recommendation.</a:t>
            </a:r>
          </a:p>
          <a:p>
            <a:endParaRPr lang="en-US" sz="2200" dirty="0"/>
          </a:p>
        </p:txBody>
      </p:sp>
    </p:spTree>
    <p:extLst>
      <p:ext uri="{BB962C8B-B14F-4D97-AF65-F5344CB8AC3E}">
        <p14:creationId xmlns:p14="http://schemas.microsoft.com/office/powerpoint/2010/main" val="14269989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2F1DD33A-77EE-9240-B369-67AF5C8935D1}"/>
              </a:ext>
            </a:extLst>
          </p:cNvPr>
          <p:cNvPicPr>
            <a:picLocks noChangeAspect="1"/>
          </p:cNvPicPr>
          <p:nvPr/>
        </p:nvPicPr>
        <p:blipFill>
          <a:blip r:embed="rId3"/>
          <a:stretch>
            <a:fillRect/>
          </a:stretch>
        </p:blipFill>
        <p:spPr>
          <a:xfrm>
            <a:off x="1346054" y="0"/>
            <a:ext cx="5232694" cy="6858000"/>
          </a:xfrm>
          <a:prstGeom prst="rect">
            <a:avLst/>
          </a:prstGeom>
        </p:spPr>
      </p:pic>
      <p:sp>
        <p:nvSpPr>
          <p:cNvPr id="2" name="TextBox 1">
            <a:extLst>
              <a:ext uri="{FF2B5EF4-FFF2-40B4-BE49-F238E27FC236}">
                <a16:creationId xmlns:a16="http://schemas.microsoft.com/office/drawing/2014/main" id="{1F423667-EE99-6040-A1E3-4668A99C7C32}"/>
              </a:ext>
            </a:extLst>
          </p:cNvPr>
          <p:cNvSpPr txBox="1"/>
          <p:nvPr/>
        </p:nvSpPr>
        <p:spPr>
          <a:xfrm>
            <a:off x="6835515" y="1049309"/>
            <a:ext cx="5036695" cy="2308324"/>
          </a:xfrm>
          <a:prstGeom prst="rect">
            <a:avLst/>
          </a:prstGeom>
          <a:noFill/>
        </p:spPr>
        <p:txBody>
          <a:bodyPr wrap="square" rtlCol="0">
            <a:spAutoFit/>
          </a:bodyPr>
          <a:lstStyle/>
          <a:p>
            <a:endParaRPr lang="en-US" sz="2400" dirty="0"/>
          </a:p>
          <a:p>
            <a:pPr marL="285750" indent="-285750">
              <a:buFont typeface="Arial" panose="020B0604020202020204" pitchFamily="34" charset="0"/>
              <a:buChar char="•"/>
            </a:pPr>
            <a:r>
              <a:rPr lang="en-US" sz="2400" dirty="0"/>
              <a:t>NCAA divisions all vary</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b="1" dirty="0"/>
              <a:t>Big differences include athletic scholarships, time demands and budgets.</a:t>
            </a:r>
          </a:p>
        </p:txBody>
      </p:sp>
      <p:pic>
        <p:nvPicPr>
          <p:cNvPr id="6" name="Picture 5">
            <a:extLst>
              <a:ext uri="{FF2B5EF4-FFF2-40B4-BE49-F238E27FC236}">
                <a16:creationId xmlns:a16="http://schemas.microsoft.com/office/drawing/2014/main" id="{057C0902-E1C2-1C45-953B-58B69F4E849D}"/>
              </a:ext>
            </a:extLst>
          </p:cNvPr>
          <p:cNvPicPr>
            <a:picLocks noChangeAspect="1"/>
          </p:cNvPicPr>
          <p:nvPr/>
        </p:nvPicPr>
        <p:blipFill>
          <a:blip r:embed="rId4"/>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2721204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C4E0E4E4-9304-914F-ADC1-003B2A15D687}"/>
              </a:ext>
            </a:extLst>
          </p:cNvPr>
          <p:cNvPicPr>
            <a:picLocks noChangeAspect="1"/>
          </p:cNvPicPr>
          <p:nvPr/>
        </p:nvPicPr>
        <p:blipFill>
          <a:blip r:embed="rId3"/>
          <a:stretch>
            <a:fillRect/>
          </a:stretch>
        </p:blipFill>
        <p:spPr>
          <a:xfrm>
            <a:off x="0" y="299803"/>
            <a:ext cx="12192000" cy="5598017"/>
          </a:xfrm>
          <a:prstGeom prst="rect">
            <a:avLst/>
          </a:prstGeom>
        </p:spPr>
      </p:pic>
      <p:sp>
        <p:nvSpPr>
          <p:cNvPr id="5" name="Down Arrow 4">
            <a:extLst>
              <a:ext uri="{FF2B5EF4-FFF2-40B4-BE49-F238E27FC236}">
                <a16:creationId xmlns:a16="http://schemas.microsoft.com/office/drawing/2014/main" id="{08FA61D2-ACD2-9D45-8D75-1794603D62E2}"/>
              </a:ext>
            </a:extLst>
          </p:cNvPr>
          <p:cNvSpPr/>
          <p:nvPr/>
        </p:nvSpPr>
        <p:spPr>
          <a:xfrm>
            <a:off x="10448144" y="0"/>
            <a:ext cx="689548" cy="1229194"/>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75246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066F0-BFA2-7746-BFA2-666931E943D6}"/>
              </a:ext>
            </a:extLst>
          </p:cNvPr>
          <p:cNvSpPr>
            <a:spLocks noGrp="1"/>
          </p:cNvSpPr>
          <p:nvPr>
            <p:ph type="title"/>
          </p:nvPr>
        </p:nvSpPr>
        <p:spPr/>
        <p:txBody>
          <a:bodyPr/>
          <a:lstStyle/>
          <a:p>
            <a:r>
              <a:rPr lang="en-US" dirty="0"/>
              <a:t>NCAA Eligibility Center</a:t>
            </a:r>
          </a:p>
        </p:txBody>
      </p:sp>
      <p:pic>
        <p:nvPicPr>
          <p:cNvPr id="4" name="Picture 3">
            <a:extLst>
              <a:ext uri="{FF2B5EF4-FFF2-40B4-BE49-F238E27FC236}">
                <a16:creationId xmlns:a16="http://schemas.microsoft.com/office/drawing/2014/main" id="{CA962C2F-0699-D94A-859C-DA71C63496A7}"/>
              </a:ext>
            </a:extLst>
          </p:cNvPr>
          <p:cNvPicPr>
            <a:picLocks noChangeAspect="1"/>
          </p:cNvPicPr>
          <p:nvPr/>
        </p:nvPicPr>
        <p:blipFill rotWithShape="1">
          <a:blip r:embed="rId2"/>
          <a:srcRect t="23491"/>
          <a:stretch/>
        </p:blipFill>
        <p:spPr>
          <a:xfrm>
            <a:off x="826853" y="1454046"/>
            <a:ext cx="10059165" cy="5226580"/>
          </a:xfrm>
          <a:prstGeom prst="rect">
            <a:avLst/>
          </a:prstGeom>
        </p:spPr>
      </p:pic>
      <p:pic>
        <p:nvPicPr>
          <p:cNvPr id="5" name="Picture 4">
            <a:extLst>
              <a:ext uri="{FF2B5EF4-FFF2-40B4-BE49-F238E27FC236}">
                <a16:creationId xmlns:a16="http://schemas.microsoft.com/office/drawing/2014/main" id="{EFC849B2-22D1-E446-B525-65BA413780E8}"/>
              </a:ext>
            </a:extLst>
          </p:cNvPr>
          <p:cNvPicPr>
            <a:picLocks noChangeAspect="1"/>
          </p:cNvPicPr>
          <p:nvPr/>
        </p:nvPicPr>
        <p:blipFill>
          <a:blip r:embed="rId3"/>
          <a:stretch>
            <a:fillRect/>
          </a:stretch>
        </p:blipFill>
        <p:spPr>
          <a:xfrm>
            <a:off x="10687987" y="231116"/>
            <a:ext cx="1314666" cy="909368"/>
          </a:xfrm>
          <a:prstGeom prst="rect">
            <a:avLst/>
          </a:prstGeom>
        </p:spPr>
      </p:pic>
    </p:spTree>
    <p:extLst>
      <p:ext uri="{BB962C8B-B14F-4D97-AF65-F5344CB8AC3E}">
        <p14:creationId xmlns:p14="http://schemas.microsoft.com/office/powerpoint/2010/main" val="35491364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2450-388B-9049-B680-9D183EB254C0}"/>
              </a:ext>
            </a:extLst>
          </p:cNvPr>
          <p:cNvSpPr>
            <a:spLocks noGrp="1"/>
          </p:cNvSpPr>
          <p:nvPr>
            <p:ph type="title"/>
          </p:nvPr>
        </p:nvSpPr>
        <p:spPr/>
        <p:txBody>
          <a:bodyPr/>
          <a:lstStyle/>
          <a:p>
            <a:r>
              <a:rPr lang="en-US" dirty="0"/>
              <a:t>NCAA Eligibility Center: Account Types</a:t>
            </a:r>
          </a:p>
        </p:txBody>
      </p:sp>
      <p:sp>
        <p:nvSpPr>
          <p:cNvPr id="3" name="Text Placeholder 2">
            <a:extLst>
              <a:ext uri="{FF2B5EF4-FFF2-40B4-BE49-F238E27FC236}">
                <a16:creationId xmlns:a16="http://schemas.microsoft.com/office/drawing/2014/main" id="{E5216B7E-BEAA-1340-AEB0-C703D4496B89}"/>
              </a:ext>
            </a:extLst>
          </p:cNvPr>
          <p:cNvSpPr>
            <a:spLocks noGrp="1"/>
          </p:cNvSpPr>
          <p:nvPr>
            <p:ph type="body" idx="1"/>
          </p:nvPr>
        </p:nvSpPr>
        <p:spPr>
          <a:xfrm>
            <a:off x="1371600" y="1516952"/>
            <a:ext cx="4443984" cy="823912"/>
          </a:xfrm>
          <a:solidFill>
            <a:schemeClr val="tx1"/>
          </a:solidFill>
        </p:spPr>
        <p:style>
          <a:lnRef idx="2">
            <a:schemeClr val="dk1"/>
          </a:lnRef>
          <a:fillRef idx="1">
            <a:schemeClr val="lt1"/>
          </a:fillRef>
          <a:effectRef idx="0">
            <a:schemeClr val="dk1"/>
          </a:effectRef>
          <a:fontRef idx="minor">
            <a:schemeClr val="dk1"/>
          </a:fontRef>
        </p:style>
        <p:txBody>
          <a:bodyPr/>
          <a:lstStyle/>
          <a:p>
            <a:r>
              <a:rPr lang="en-US" b="1" dirty="0">
                <a:solidFill>
                  <a:schemeClr val="bg2"/>
                </a:solidFill>
              </a:rPr>
              <a:t>Free Profile Account</a:t>
            </a:r>
          </a:p>
        </p:txBody>
      </p:sp>
      <p:sp>
        <p:nvSpPr>
          <p:cNvPr id="4" name="Content Placeholder 3">
            <a:extLst>
              <a:ext uri="{FF2B5EF4-FFF2-40B4-BE49-F238E27FC236}">
                <a16:creationId xmlns:a16="http://schemas.microsoft.com/office/drawing/2014/main" id="{CDE80F38-DA84-DA41-A769-BAA34C15D41A}"/>
              </a:ext>
            </a:extLst>
          </p:cNvPr>
          <p:cNvSpPr>
            <a:spLocks noGrp="1"/>
          </p:cNvSpPr>
          <p:nvPr>
            <p:ph sz="half" idx="2"/>
          </p:nvPr>
        </p:nvSpPr>
        <p:spPr>
          <a:xfrm>
            <a:off x="1371600" y="2373132"/>
            <a:ext cx="4443984" cy="2562193"/>
          </a:xfrm>
        </p:spPr>
        <p:txBody>
          <a:bodyPr>
            <a:normAutofit/>
          </a:bodyPr>
          <a:lstStyle/>
          <a:p>
            <a:r>
              <a:rPr lang="en-US" dirty="0"/>
              <a:t>Used for young recruits and those undecided on division</a:t>
            </a:r>
          </a:p>
          <a:p>
            <a:r>
              <a:rPr lang="en-US" dirty="0"/>
              <a:t>No registration fee</a:t>
            </a:r>
          </a:p>
          <a:p>
            <a:r>
              <a:rPr lang="en-US" dirty="0"/>
              <a:t>Ability to transition to a paid certification account later on</a:t>
            </a:r>
          </a:p>
          <a:p>
            <a:endParaRPr lang="en-US" dirty="0"/>
          </a:p>
          <a:p>
            <a:endParaRPr lang="en-US" dirty="0"/>
          </a:p>
        </p:txBody>
      </p:sp>
      <p:sp>
        <p:nvSpPr>
          <p:cNvPr id="5" name="Text Placeholder 4">
            <a:extLst>
              <a:ext uri="{FF2B5EF4-FFF2-40B4-BE49-F238E27FC236}">
                <a16:creationId xmlns:a16="http://schemas.microsoft.com/office/drawing/2014/main" id="{C4380657-D55D-6747-9349-1A00F1B4A277}"/>
              </a:ext>
            </a:extLst>
          </p:cNvPr>
          <p:cNvSpPr>
            <a:spLocks noGrp="1"/>
          </p:cNvSpPr>
          <p:nvPr>
            <p:ph type="body" sz="quarter" idx="3"/>
          </p:nvPr>
        </p:nvSpPr>
        <p:spPr>
          <a:xfrm>
            <a:off x="6528816" y="1516952"/>
            <a:ext cx="4443984" cy="823912"/>
          </a:xfrm>
          <a:solidFill>
            <a:schemeClr val="tx1"/>
          </a:solidFill>
        </p:spPr>
        <p:style>
          <a:lnRef idx="2">
            <a:schemeClr val="dk1"/>
          </a:lnRef>
          <a:fillRef idx="1">
            <a:schemeClr val="lt1"/>
          </a:fillRef>
          <a:effectRef idx="0">
            <a:schemeClr val="dk1"/>
          </a:effectRef>
          <a:fontRef idx="minor">
            <a:schemeClr val="dk1"/>
          </a:fontRef>
        </p:style>
        <p:txBody>
          <a:bodyPr/>
          <a:lstStyle/>
          <a:p>
            <a:r>
              <a:rPr lang="en-US" b="1" dirty="0">
                <a:solidFill>
                  <a:schemeClr val="bg2"/>
                </a:solidFill>
              </a:rPr>
              <a:t>Certification Account</a:t>
            </a:r>
          </a:p>
        </p:txBody>
      </p:sp>
      <p:sp>
        <p:nvSpPr>
          <p:cNvPr id="6" name="Content Placeholder 5">
            <a:extLst>
              <a:ext uri="{FF2B5EF4-FFF2-40B4-BE49-F238E27FC236}">
                <a16:creationId xmlns:a16="http://schemas.microsoft.com/office/drawing/2014/main" id="{167C7154-38B1-C04C-A7BC-F60E9BBC62D1}"/>
              </a:ext>
            </a:extLst>
          </p:cNvPr>
          <p:cNvSpPr>
            <a:spLocks noGrp="1"/>
          </p:cNvSpPr>
          <p:nvPr>
            <p:ph sz="quarter" idx="4"/>
          </p:nvPr>
        </p:nvSpPr>
        <p:spPr>
          <a:xfrm>
            <a:off x="6528816" y="2481295"/>
            <a:ext cx="4443984" cy="3215514"/>
          </a:xfrm>
        </p:spPr>
        <p:txBody>
          <a:bodyPr>
            <a:normAutofit/>
          </a:bodyPr>
          <a:lstStyle/>
          <a:p>
            <a:r>
              <a:rPr lang="en-US" dirty="0"/>
              <a:t>Required for DI and DII eligibility certification</a:t>
            </a:r>
          </a:p>
          <a:p>
            <a:r>
              <a:rPr lang="en-US" dirty="0"/>
              <a:t>Requires a registration fee: 	</a:t>
            </a:r>
          </a:p>
          <a:p>
            <a:pPr lvl="1"/>
            <a:r>
              <a:rPr lang="en-US" dirty="0"/>
              <a:t>$90 domestic students</a:t>
            </a:r>
          </a:p>
          <a:p>
            <a:pPr lvl="1"/>
            <a:r>
              <a:rPr lang="en-US" dirty="0"/>
              <a:t>$150 international students</a:t>
            </a:r>
          </a:p>
          <a:p>
            <a:r>
              <a:rPr lang="en-US" dirty="0"/>
              <a:t>Required for taking an official visit</a:t>
            </a:r>
          </a:p>
          <a:p>
            <a:r>
              <a:rPr lang="en-US" dirty="0"/>
              <a:t>Required to sign a NLI</a:t>
            </a:r>
          </a:p>
          <a:p>
            <a:endParaRPr lang="en-US" dirty="0"/>
          </a:p>
          <a:p>
            <a:pPr lvl="1"/>
            <a:endParaRPr lang="en-US" dirty="0"/>
          </a:p>
          <a:p>
            <a:endParaRPr lang="en-US" dirty="0"/>
          </a:p>
          <a:p>
            <a:endParaRPr lang="en-US" dirty="0"/>
          </a:p>
        </p:txBody>
      </p:sp>
      <p:sp>
        <p:nvSpPr>
          <p:cNvPr id="16" name="Text Placeholder 2">
            <a:extLst>
              <a:ext uri="{FF2B5EF4-FFF2-40B4-BE49-F238E27FC236}">
                <a16:creationId xmlns:a16="http://schemas.microsoft.com/office/drawing/2014/main" id="{2FA00A64-D292-7543-BD33-DEF46A8A56C2}"/>
              </a:ext>
            </a:extLst>
          </p:cNvPr>
          <p:cNvSpPr txBox="1">
            <a:spLocks/>
          </p:cNvSpPr>
          <p:nvPr/>
        </p:nvSpPr>
        <p:spPr>
          <a:xfrm>
            <a:off x="1371600" y="4683326"/>
            <a:ext cx="4443984" cy="823912"/>
          </a:xfrm>
          <a:prstGeom prst="rect">
            <a:avLst/>
          </a:prstGeom>
          <a:solidFill>
            <a:schemeClr val="tx1"/>
          </a:solidFill>
        </p:spPr>
        <p:style>
          <a:lnRef idx="2">
            <a:schemeClr val="dk1"/>
          </a:lnRef>
          <a:fillRef idx="1">
            <a:schemeClr val="lt1"/>
          </a:fillRef>
          <a:effectRef idx="0">
            <a:schemeClr val="dk1"/>
          </a:effectRef>
          <a:fontRef idx="minor">
            <a:schemeClr val="dk1"/>
          </a:fontRef>
        </p:style>
        <p:txBody>
          <a:bodyPr vert="horz" lIns="91440" tIns="45720" rIns="91440" bIns="45720" rtlCol="0" anchor="b">
            <a:noAutofit/>
          </a:bodyPr>
          <a:lstStyle>
            <a:lvl1pPr marL="0" indent="0" algn="l" defTabSz="914400" rtl="0" eaLnBrk="1" latinLnBrk="0" hangingPunct="1">
              <a:lnSpc>
                <a:spcPct val="84000"/>
              </a:lnSpc>
              <a:spcBef>
                <a:spcPts val="0"/>
              </a:spcBef>
              <a:spcAft>
                <a:spcPts val="0"/>
              </a:spcAft>
              <a:buFont typeface="Franklin Gothic Book" panose="020B0503020102020204" pitchFamily="34" charset="0"/>
              <a:buNone/>
              <a:defRPr sz="3000" b="0" kern="1200" baseline="0">
                <a:solidFill>
                  <a:schemeClr val="tx2"/>
                </a:solidFill>
                <a:latin typeface="+mn-lt"/>
                <a:ea typeface="+mn-ea"/>
                <a:cs typeface="+mn-cs"/>
              </a:defRPr>
            </a:lvl1pPr>
            <a:lvl2pPr marL="457200" indent="0" algn="l" defTabSz="914400" rtl="0" eaLnBrk="1" latinLnBrk="0" hangingPunct="1">
              <a:lnSpc>
                <a:spcPct val="94000"/>
              </a:lnSpc>
              <a:spcBef>
                <a:spcPts val="500"/>
              </a:spcBef>
              <a:spcAft>
                <a:spcPts val="200"/>
              </a:spcAft>
              <a:buFont typeface="Franklin Gothic Book" panose="020B0503020102020204" pitchFamily="34" charset="0"/>
              <a:buNone/>
              <a:defRPr sz="2000" b="1" i="1" kern="1200" baseline="0">
                <a:solidFill>
                  <a:schemeClr val="dk1"/>
                </a:solidFill>
                <a:latin typeface="+mn-lt"/>
                <a:ea typeface="+mn-ea"/>
                <a:cs typeface="+mn-cs"/>
              </a:defRPr>
            </a:lvl2pPr>
            <a:lvl3pPr marL="914400" indent="0" algn="l" defTabSz="914400" rtl="0" eaLnBrk="1" latinLnBrk="0" hangingPunct="1">
              <a:lnSpc>
                <a:spcPct val="94000"/>
              </a:lnSpc>
              <a:spcBef>
                <a:spcPts val="500"/>
              </a:spcBef>
              <a:spcAft>
                <a:spcPts val="200"/>
              </a:spcAft>
              <a:buFont typeface="Franklin Gothic Book" panose="020B0503020102020204" pitchFamily="34" charset="0"/>
              <a:buNone/>
              <a:defRPr sz="1800" b="1" kern="1200" baseline="0">
                <a:solidFill>
                  <a:schemeClr val="dk1"/>
                </a:solidFill>
                <a:latin typeface="+mn-lt"/>
                <a:ea typeface="+mn-ea"/>
                <a:cs typeface="+mn-cs"/>
              </a:defRPr>
            </a:lvl3pPr>
            <a:lvl4pPr marL="1371600" indent="0" algn="l" defTabSz="914400" rtl="0" eaLnBrk="1" latinLnBrk="0" hangingPunct="1">
              <a:lnSpc>
                <a:spcPct val="94000"/>
              </a:lnSpc>
              <a:spcBef>
                <a:spcPts val="500"/>
              </a:spcBef>
              <a:spcAft>
                <a:spcPts val="200"/>
              </a:spcAft>
              <a:buFont typeface="Franklin Gothic Book" panose="020B0503020102020204" pitchFamily="34" charset="0"/>
              <a:buNone/>
              <a:defRPr sz="1600" b="1" i="1" kern="1200" baseline="0">
                <a:solidFill>
                  <a:schemeClr val="dk1"/>
                </a:solidFill>
                <a:latin typeface="+mn-lt"/>
                <a:ea typeface="+mn-ea"/>
                <a:cs typeface="+mn-cs"/>
              </a:defRPr>
            </a:lvl4pPr>
            <a:lvl5pPr marL="1828800" indent="0" algn="l" defTabSz="914400" rtl="0" eaLnBrk="1" latinLnBrk="0" hangingPunct="1">
              <a:lnSpc>
                <a:spcPct val="94000"/>
              </a:lnSpc>
              <a:spcBef>
                <a:spcPts val="500"/>
              </a:spcBef>
              <a:spcAft>
                <a:spcPts val="200"/>
              </a:spcAft>
              <a:buFont typeface="Franklin Gothic Book" panose="020B0503020102020204" pitchFamily="34" charset="0"/>
              <a:buNone/>
              <a:defRPr sz="1600" b="1" kern="1200" baseline="0">
                <a:solidFill>
                  <a:schemeClr val="dk1"/>
                </a:solidFill>
                <a:latin typeface="+mn-lt"/>
                <a:ea typeface="+mn-ea"/>
                <a:cs typeface="+mn-cs"/>
              </a:defRPr>
            </a:lvl5pPr>
            <a:lvl6pPr marL="2286000" indent="0" algn="l" defTabSz="914400" rtl="0" eaLnBrk="1" latinLnBrk="0" hangingPunct="1">
              <a:lnSpc>
                <a:spcPct val="94000"/>
              </a:lnSpc>
              <a:spcBef>
                <a:spcPts val="500"/>
              </a:spcBef>
              <a:spcAft>
                <a:spcPts val="200"/>
              </a:spcAft>
              <a:buFont typeface="Franklin Gothic Book" panose="020B0503020102020204" pitchFamily="34" charset="0"/>
              <a:buNone/>
              <a:defRPr sz="1600" b="1" i="1" kern="1200" baseline="0">
                <a:solidFill>
                  <a:schemeClr val="dk1"/>
                </a:solidFill>
                <a:latin typeface="+mn-lt"/>
                <a:ea typeface="+mn-ea"/>
                <a:cs typeface="+mn-cs"/>
              </a:defRPr>
            </a:lvl6pPr>
            <a:lvl7pPr marL="2743200" indent="0" algn="l" defTabSz="914400" rtl="0" eaLnBrk="1" latinLnBrk="0" hangingPunct="1">
              <a:lnSpc>
                <a:spcPct val="94000"/>
              </a:lnSpc>
              <a:spcBef>
                <a:spcPts val="500"/>
              </a:spcBef>
              <a:spcAft>
                <a:spcPts val="200"/>
              </a:spcAft>
              <a:buFont typeface="Franklin Gothic Book" panose="020B0503020102020204" pitchFamily="34" charset="0"/>
              <a:buNone/>
              <a:defRPr sz="1600" b="1" kern="1200" baseline="0">
                <a:solidFill>
                  <a:schemeClr val="dk1"/>
                </a:solidFill>
                <a:latin typeface="+mn-lt"/>
                <a:ea typeface="+mn-ea"/>
                <a:cs typeface="+mn-cs"/>
              </a:defRPr>
            </a:lvl7pPr>
            <a:lvl8pPr marL="3200400" indent="0" algn="l" defTabSz="914400" rtl="0" eaLnBrk="1" latinLnBrk="0" hangingPunct="1">
              <a:lnSpc>
                <a:spcPct val="94000"/>
              </a:lnSpc>
              <a:spcBef>
                <a:spcPts val="500"/>
              </a:spcBef>
              <a:spcAft>
                <a:spcPts val="200"/>
              </a:spcAft>
              <a:buFont typeface="Franklin Gothic Book" panose="020B0503020102020204" pitchFamily="34" charset="0"/>
              <a:buNone/>
              <a:defRPr sz="1600" b="1" i="1" kern="1200" baseline="0">
                <a:solidFill>
                  <a:schemeClr val="dk1"/>
                </a:solidFill>
                <a:latin typeface="+mn-lt"/>
                <a:ea typeface="+mn-ea"/>
                <a:cs typeface="+mn-cs"/>
              </a:defRPr>
            </a:lvl8pPr>
            <a:lvl9pPr marL="3657600" indent="0" algn="l" defTabSz="914400" rtl="0" eaLnBrk="1" latinLnBrk="0" hangingPunct="1">
              <a:lnSpc>
                <a:spcPct val="94000"/>
              </a:lnSpc>
              <a:spcBef>
                <a:spcPts val="500"/>
              </a:spcBef>
              <a:spcAft>
                <a:spcPts val="200"/>
              </a:spcAft>
              <a:buFont typeface="Franklin Gothic Book" panose="020B0503020102020204" pitchFamily="34" charset="0"/>
              <a:buNone/>
              <a:defRPr sz="1600" b="1" kern="1200" baseline="0">
                <a:solidFill>
                  <a:schemeClr val="dk1"/>
                </a:solidFill>
                <a:latin typeface="+mn-lt"/>
                <a:ea typeface="+mn-ea"/>
                <a:cs typeface="+mn-cs"/>
              </a:defRPr>
            </a:lvl9pPr>
          </a:lstStyle>
          <a:p>
            <a:r>
              <a:rPr lang="en-US" b="1" dirty="0">
                <a:solidFill>
                  <a:schemeClr val="bg2"/>
                </a:solidFill>
              </a:rPr>
              <a:t>Amateurism Only Account</a:t>
            </a:r>
          </a:p>
        </p:txBody>
      </p:sp>
      <p:sp>
        <p:nvSpPr>
          <p:cNvPr id="17" name="Content Placeholder 3">
            <a:extLst>
              <a:ext uri="{FF2B5EF4-FFF2-40B4-BE49-F238E27FC236}">
                <a16:creationId xmlns:a16="http://schemas.microsoft.com/office/drawing/2014/main" id="{EA98E60F-F405-3045-A7AF-CCF1E216A8E0}"/>
              </a:ext>
            </a:extLst>
          </p:cNvPr>
          <p:cNvSpPr txBox="1">
            <a:spLocks/>
          </p:cNvSpPr>
          <p:nvPr/>
        </p:nvSpPr>
        <p:spPr>
          <a:xfrm>
            <a:off x="1371600" y="5539506"/>
            <a:ext cx="4443984" cy="2562193"/>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en-US" dirty="0"/>
              <a:t>Used for DIII schools (amateurism only) </a:t>
            </a:r>
          </a:p>
          <a:p>
            <a:endParaRPr lang="en-US" dirty="0"/>
          </a:p>
        </p:txBody>
      </p:sp>
      <p:pic>
        <p:nvPicPr>
          <p:cNvPr id="18" name="Picture 17">
            <a:extLst>
              <a:ext uri="{FF2B5EF4-FFF2-40B4-BE49-F238E27FC236}">
                <a16:creationId xmlns:a16="http://schemas.microsoft.com/office/drawing/2014/main" id="{51CD5280-9F95-7449-8EF7-71C5EFFE419A}"/>
              </a:ext>
            </a:extLst>
          </p:cNvPr>
          <p:cNvPicPr>
            <a:picLocks noChangeAspect="1"/>
          </p:cNvPicPr>
          <p:nvPr/>
        </p:nvPicPr>
        <p:blipFill>
          <a:blip r:embed="rId3"/>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20019926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B9698-BAC9-C845-A80D-C5A8D12E8BCA}"/>
              </a:ext>
            </a:extLst>
          </p:cNvPr>
          <p:cNvSpPr>
            <a:spLocks noGrp="1"/>
          </p:cNvSpPr>
          <p:nvPr>
            <p:ph type="title"/>
          </p:nvPr>
        </p:nvSpPr>
        <p:spPr/>
        <p:txBody>
          <a:bodyPr/>
          <a:lstStyle/>
          <a:p>
            <a:r>
              <a:rPr lang="en-US" dirty="0"/>
              <a:t>NCAA Eligibility Center</a:t>
            </a:r>
          </a:p>
        </p:txBody>
      </p:sp>
      <p:sp>
        <p:nvSpPr>
          <p:cNvPr id="3" name="Content Placeholder 2">
            <a:extLst>
              <a:ext uri="{FF2B5EF4-FFF2-40B4-BE49-F238E27FC236}">
                <a16:creationId xmlns:a16="http://schemas.microsoft.com/office/drawing/2014/main" id="{9D264081-17DE-864F-9286-01A76C6614FF}"/>
              </a:ext>
            </a:extLst>
          </p:cNvPr>
          <p:cNvSpPr>
            <a:spLocks noGrp="1"/>
          </p:cNvSpPr>
          <p:nvPr>
            <p:ph idx="1"/>
          </p:nvPr>
        </p:nvSpPr>
        <p:spPr>
          <a:xfrm>
            <a:off x="1371600" y="1469036"/>
            <a:ext cx="9601200" cy="4398364"/>
          </a:xfrm>
        </p:spPr>
        <p:txBody>
          <a:bodyPr>
            <a:normAutofit/>
          </a:bodyPr>
          <a:lstStyle/>
          <a:p>
            <a:r>
              <a:rPr lang="en-US" sz="2200" b="1" u="sng" dirty="0"/>
              <a:t>WHEN do I register?</a:t>
            </a:r>
          </a:p>
          <a:p>
            <a:pPr lvl="1"/>
            <a:r>
              <a:rPr lang="en-US" sz="2200" b="1" dirty="0"/>
              <a:t>9</a:t>
            </a:r>
            <a:r>
              <a:rPr lang="en-US" sz="2200" b="1" baseline="30000" dirty="0"/>
              <a:t>th</a:t>
            </a:r>
            <a:r>
              <a:rPr lang="en-US" sz="2200" b="1" dirty="0"/>
              <a:t> grade – </a:t>
            </a:r>
            <a:r>
              <a:rPr lang="en-US" sz="2200" dirty="0"/>
              <a:t>register for Free Profile Page</a:t>
            </a:r>
          </a:p>
          <a:p>
            <a:pPr lvl="1"/>
            <a:r>
              <a:rPr lang="en-US" sz="2200" b="1" dirty="0"/>
              <a:t>10</a:t>
            </a:r>
            <a:r>
              <a:rPr lang="en-US" sz="2200" b="1" baseline="30000" dirty="0"/>
              <a:t>th</a:t>
            </a:r>
            <a:r>
              <a:rPr lang="en-US" sz="2200" b="1" dirty="0"/>
              <a:t> grade – </a:t>
            </a:r>
            <a:r>
              <a:rPr lang="en-US" sz="2200" dirty="0"/>
              <a:t>transition to Certification Account </a:t>
            </a:r>
          </a:p>
          <a:p>
            <a:endParaRPr lang="en-US" sz="2200" b="1" u="sng" dirty="0"/>
          </a:p>
          <a:p>
            <a:r>
              <a:rPr lang="en-US" sz="2200" b="1" u="sng" dirty="0"/>
              <a:t>WHY do I register?</a:t>
            </a:r>
          </a:p>
          <a:p>
            <a:pPr lvl="1"/>
            <a:r>
              <a:rPr lang="en-US" sz="2200" dirty="0"/>
              <a:t>Required for taking an official visit </a:t>
            </a:r>
          </a:p>
          <a:p>
            <a:pPr lvl="1"/>
            <a:r>
              <a:rPr lang="en-US" sz="2200" dirty="0"/>
              <a:t>Coaches can track your progress/ see your grades</a:t>
            </a:r>
          </a:p>
          <a:p>
            <a:pPr lvl="1"/>
            <a:r>
              <a:rPr lang="en-US" sz="2200" dirty="0"/>
              <a:t>Helps colleges/universities determine your scholarships</a:t>
            </a:r>
          </a:p>
          <a:p>
            <a:pPr lvl="1"/>
            <a:r>
              <a:rPr lang="en-US" sz="2200" dirty="0"/>
              <a:t>Compliance can track your eligibility progression</a:t>
            </a:r>
          </a:p>
          <a:p>
            <a:pPr lvl="1"/>
            <a:r>
              <a:rPr lang="en-US" sz="2200" dirty="0"/>
              <a:t>Required to sign a National Letter of Intent</a:t>
            </a:r>
          </a:p>
          <a:p>
            <a:endParaRPr lang="en-US" sz="2200" dirty="0"/>
          </a:p>
        </p:txBody>
      </p:sp>
      <p:pic>
        <p:nvPicPr>
          <p:cNvPr id="4" name="Picture 3">
            <a:extLst>
              <a:ext uri="{FF2B5EF4-FFF2-40B4-BE49-F238E27FC236}">
                <a16:creationId xmlns:a16="http://schemas.microsoft.com/office/drawing/2014/main" id="{507DDAEB-9B84-5B48-949B-20A00F0C4ED0}"/>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843437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FA4C4-0A58-8549-B8BC-B649E6DFE4ED}"/>
              </a:ext>
            </a:extLst>
          </p:cNvPr>
          <p:cNvSpPr>
            <a:spLocks noGrp="1"/>
          </p:cNvSpPr>
          <p:nvPr>
            <p:ph type="title"/>
          </p:nvPr>
        </p:nvSpPr>
        <p:spPr/>
        <p:txBody>
          <a:bodyPr/>
          <a:lstStyle/>
          <a:p>
            <a:r>
              <a:rPr lang="en-US" dirty="0"/>
              <a:t>NCAA Amateurism Requirements	</a:t>
            </a:r>
          </a:p>
        </p:txBody>
      </p:sp>
      <p:sp>
        <p:nvSpPr>
          <p:cNvPr id="3" name="Content Placeholder 2">
            <a:extLst>
              <a:ext uri="{FF2B5EF4-FFF2-40B4-BE49-F238E27FC236}">
                <a16:creationId xmlns:a16="http://schemas.microsoft.com/office/drawing/2014/main" id="{CEF0051E-FBBC-5E41-8E4D-379D7C1E5E03}"/>
              </a:ext>
            </a:extLst>
          </p:cNvPr>
          <p:cNvSpPr>
            <a:spLocks noGrp="1"/>
          </p:cNvSpPr>
          <p:nvPr>
            <p:ph idx="1"/>
          </p:nvPr>
        </p:nvSpPr>
        <p:spPr>
          <a:xfrm>
            <a:off x="1371600" y="1454047"/>
            <a:ext cx="9601200" cy="5291528"/>
          </a:xfrm>
        </p:spPr>
        <p:txBody>
          <a:bodyPr>
            <a:normAutofit/>
          </a:bodyPr>
          <a:lstStyle/>
          <a:p>
            <a:r>
              <a:rPr lang="en-US" sz="2200" dirty="0"/>
              <a:t>Must complete the Amateurism questionnaire for EACH sport you plan to compete in and request “Final Amateurism Certification” on April 1 (for Fall enrollees).</a:t>
            </a:r>
          </a:p>
          <a:p>
            <a:r>
              <a:rPr lang="en-US" sz="2200" b="1" dirty="0"/>
              <a:t>Issues Reviewed as Part of the Amateurism Certification Process:</a:t>
            </a:r>
            <a:endParaRPr lang="en-US" sz="2200" dirty="0"/>
          </a:p>
          <a:p>
            <a:pPr lvl="1"/>
            <a:r>
              <a:rPr lang="en-US" sz="2200" dirty="0"/>
              <a:t>Delaying your full-time collegiate enrollment to participate in organized competition.</a:t>
            </a:r>
          </a:p>
          <a:p>
            <a:pPr lvl="1"/>
            <a:r>
              <a:rPr lang="en-US" sz="2200" dirty="0"/>
              <a:t>Playing with professionals.</a:t>
            </a:r>
          </a:p>
          <a:p>
            <a:pPr lvl="1"/>
            <a:r>
              <a:rPr lang="en-US" sz="2200" dirty="0"/>
              <a:t>Signing a contract with a professional team.</a:t>
            </a:r>
          </a:p>
          <a:p>
            <a:pPr lvl="1"/>
            <a:r>
              <a:rPr lang="en-US" sz="2200" dirty="0"/>
              <a:t>Participating in tryouts or practices with a professional team.</a:t>
            </a:r>
          </a:p>
          <a:p>
            <a:pPr lvl="1"/>
            <a:r>
              <a:rPr lang="en-US" sz="2200" dirty="0"/>
              <a:t>Receiving payment or preferential treatment/benefits for playing sports.</a:t>
            </a:r>
          </a:p>
          <a:p>
            <a:pPr lvl="1"/>
            <a:r>
              <a:rPr lang="en-US" sz="2200" dirty="0"/>
              <a:t>Receiving prize money.</a:t>
            </a:r>
          </a:p>
          <a:p>
            <a:pPr lvl="1"/>
            <a:r>
              <a:rPr lang="en-US" sz="2200" dirty="0"/>
              <a:t>Receiving benefits from an agent or prospective agent.</a:t>
            </a:r>
          </a:p>
          <a:p>
            <a:pPr lvl="1"/>
            <a:r>
              <a:rPr lang="en-US" sz="2200" dirty="0"/>
              <a:t>Involvement with a recruiting service.</a:t>
            </a:r>
          </a:p>
          <a:p>
            <a:endParaRPr lang="en-US" sz="2200" dirty="0"/>
          </a:p>
        </p:txBody>
      </p:sp>
      <p:pic>
        <p:nvPicPr>
          <p:cNvPr id="4" name="Picture 3">
            <a:extLst>
              <a:ext uri="{FF2B5EF4-FFF2-40B4-BE49-F238E27FC236}">
                <a16:creationId xmlns:a16="http://schemas.microsoft.com/office/drawing/2014/main" id="{EA028FCC-39B2-8D42-B47C-D8BA0351E82E}"/>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34150052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D8006-191E-E842-82A4-7A4332549FE6}"/>
              </a:ext>
            </a:extLst>
          </p:cNvPr>
          <p:cNvSpPr>
            <a:spLocks noGrp="1"/>
          </p:cNvSpPr>
          <p:nvPr>
            <p:ph type="title"/>
          </p:nvPr>
        </p:nvSpPr>
        <p:spPr/>
        <p:txBody>
          <a:bodyPr/>
          <a:lstStyle/>
          <a:p>
            <a:r>
              <a:rPr lang="en-US" dirty="0"/>
              <a:t>NAIA Amateurism Requirements</a:t>
            </a:r>
          </a:p>
        </p:txBody>
      </p:sp>
      <p:sp>
        <p:nvSpPr>
          <p:cNvPr id="3" name="Content Placeholder 2">
            <a:extLst>
              <a:ext uri="{FF2B5EF4-FFF2-40B4-BE49-F238E27FC236}">
                <a16:creationId xmlns:a16="http://schemas.microsoft.com/office/drawing/2014/main" id="{581134A9-90AA-814C-A5A6-E4053AC1CF48}"/>
              </a:ext>
            </a:extLst>
          </p:cNvPr>
          <p:cNvSpPr>
            <a:spLocks noGrp="1"/>
          </p:cNvSpPr>
          <p:nvPr>
            <p:ph idx="1"/>
          </p:nvPr>
        </p:nvSpPr>
        <p:spPr>
          <a:xfrm>
            <a:off x="1371600" y="1558977"/>
            <a:ext cx="9601200" cy="4766872"/>
          </a:xfrm>
        </p:spPr>
        <p:txBody>
          <a:bodyPr>
            <a:normAutofit/>
          </a:bodyPr>
          <a:lstStyle/>
          <a:p>
            <a:r>
              <a:rPr lang="en-US" dirty="0"/>
              <a:t>In the NAIA, only amateur students-athletes are eligible to participate in a given sport. </a:t>
            </a:r>
          </a:p>
          <a:p>
            <a:r>
              <a:rPr lang="en-US" dirty="0"/>
              <a:t>If you become a professional in a particular sport recognized by the NAIA, you will be considered a professional in that sport only and are </a:t>
            </a:r>
            <a:r>
              <a:rPr lang="en-US" u="sng" dirty="0"/>
              <a:t>ineligible</a:t>
            </a:r>
            <a:r>
              <a:rPr lang="en-US" dirty="0"/>
              <a:t> for intercollegiate competition in that sport. </a:t>
            </a:r>
          </a:p>
          <a:p>
            <a:r>
              <a:rPr lang="en-US" dirty="0"/>
              <a:t>The following will cause a student to lose amateur standing: </a:t>
            </a:r>
          </a:p>
          <a:p>
            <a:pPr lvl="1"/>
            <a:r>
              <a:rPr lang="en-US" dirty="0"/>
              <a:t>Signing a contract with any professional team or entering into an agreement to compete in professional athletics</a:t>
            </a:r>
          </a:p>
          <a:p>
            <a:pPr lvl="1"/>
            <a:r>
              <a:rPr lang="en-US" dirty="0"/>
              <a:t>Participating in any athletics contest as a professional or as a team member where you receive reimbursement exceeding the actual expenses of travel, meals and lodging </a:t>
            </a:r>
          </a:p>
          <a:p>
            <a:pPr lvl="1"/>
            <a:r>
              <a:rPr lang="en-US" dirty="0"/>
              <a:t>Receiving remuneration for any appearance or advertisement/promotion that references the student’s collegiate institution or intercollegiate athletic participation.</a:t>
            </a:r>
          </a:p>
        </p:txBody>
      </p:sp>
      <p:pic>
        <p:nvPicPr>
          <p:cNvPr id="4" name="Picture 3">
            <a:extLst>
              <a:ext uri="{FF2B5EF4-FFF2-40B4-BE49-F238E27FC236}">
                <a16:creationId xmlns:a16="http://schemas.microsoft.com/office/drawing/2014/main" id="{047E3BC1-AD20-0A42-BE0B-195488D062BD}"/>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3346538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1CC57-5825-0147-A634-17074FB973C9}"/>
              </a:ext>
            </a:extLst>
          </p:cNvPr>
          <p:cNvSpPr>
            <a:spLocks noGrp="1"/>
          </p:cNvSpPr>
          <p:nvPr>
            <p:ph type="title"/>
          </p:nvPr>
        </p:nvSpPr>
        <p:spPr/>
        <p:txBody>
          <a:bodyPr/>
          <a:lstStyle/>
          <a:p>
            <a:r>
              <a:rPr lang="en-US" dirty="0"/>
              <a:t>Prepping for campus visits</a:t>
            </a:r>
          </a:p>
        </p:txBody>
      </p:sp>
      <p:sp>
        <p:nvSpPr>
          <p:cNvPr id="3" name="Text Placeholder 2">
            <a:extLst>
              <a:ext uri="{FF2B5EF4-FFF2-40B4-BE49-F238E27FC236}">
                <a16:creationId xmlns:a16="http://schemas.microsoft.com/office/drawing/2014/main" id="{438A57A0-0382-BE40-8509-5EC1845B2D21}"/>
              </a:ext>
            </a:extLst>
          </p:cNvPr>
          <p:cNvSpPr>
            <a:spLocks noGrp="1"/>
          </p:cNvSpPr>
          <p:nvPr>
            <p:ph type="body" idx="1"/>
          </p:nvPr>
        </p:nvSpPr>
        <p:spPr/>
        <p:txBody>
          <a:bodyPr/>
          <a:lstStyle/>
          <a:p>
            <a:r>
              <a:rPr lang="en-US" dirty="0"/>
              <a:t>What should I know before I go!</a:t>
            </a:r>
          </a:p>
        </p:txBody>
      </p:sp>
    </p:spTree>
    <p:extLst>
      <p:ext uri="{BB962C8B-B14F-4D97-AF65-F5344CB8AC3E}">
        <p14:creationId xmlns:p14="http://schemas.microsoft.com/office/powerpoint/2010/main" val="39037300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67A28-0A75-454F-83AE-6C4D5953A05D}"/>
              </a:ext>
            </a:extLst>
          </p:cNvPr>
          <p:cNvSpPr>
            <a:spLocks noGrp="1"/>
          </p:cNvSpPr>
          <p:nvPr>
            <p:ph type="title"/>
          </p:nvPr>
        </p:nvSpPr>
        <p:spPr/>
        <p:txBody>
          <a:bodyPr/>
          <a:lstStyle/>
          <a:p>
            <a:r>
              <a:rPr lang="en-US" dirty="0"/>
              <a:t>Why Campus Visits are Important!</a:t>
            </a:r>
          </a:p>
        </p:txBody>
      </p:sp>
      <p:sp>
        <p:nvSpPr>
          <p:cNvPr id="3" name="Content Placeholder 2">
            <a:extLst>
              <a:ext uri="{FF2B5EF4-FFF2-40B4-BE49-F238E27FC236}">
                <a16:creationId xmlns:a16="http://schemas.microsoft.com/office/drawing/2014/main" id="{DCF457FD-2DD3-8F45-B42F-DA52789EE345}"/>
              </a:ext>
            </a:extLst>
          </p:cNvPr>
          <p:cNvSpPr>
            <a:spLocks noGrp="1"/>
          </p:cNvSpPr>
          <p:nvPr>
            <p:ph idx="1"/>
          </p:nvPr>
        </p:nvSpPr>
        <p:spPr>
          <a:xfrm>
            <a:off x="1371600" y="1469036"/>
            <a:ext cx="9601200" cy="4398364"/>
          </a:xfrm>
        </p:spPr>
        <p:txBody>
          <a:bodyPr>
            <a:normAutofit/>
          </a:bodyPr>
          <a:lstStyle/>
          <a:p>
            <a:r>
              <a:rPr lang="en-US" sz="2400" dirty="0"/>
              <a:t>You can FEEL what its like to be on campus – think about time of the year you visit!</a:t>
            </a:r>
          </a:p>
          <a:p>
            <a:r>
              <a:rPr lang="en-US" sz="2400" dirty="0"/>
              <a:t>The team AND coach get to know the REAL YOU!</a:t>
            </a:r>
          </a:p>
          <a:p>
            <a:r>
              <a:rPr lang="en-US" sz="2400" dirty="0"/>
              <a:t>You get a better feel for TEAM CULTURE.</a:t>
            </a:r>
          </a:p>
          <a:p>
            <a:r>
              <a:rPr lang="en-US" sz="2400" dirty="0"/>
              <a:t>You get to know other members of the Athletics Department (academic support, athletic trainers).</a:t>
            </a:r>
          </a:p>
        </p:txBody>
      </p:sp>
    </p:spTree>
    <p:extLst>
      <p:ext uri="{BB962C8B-B14F-4D97-AF65-F5344CB8AC3E}">
        <p14:creationId xmlns:p14="http://schemas.microsoft.com/office/powerpoint/2010/main" val="36540727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30692-841E-8C40-B349-20554A6560E4}"/>
              </a:ext>
            </a:extLst>
          </p:cNvPr>
          <p:cNvSpPr>
            <a:spLocks noGrp="1"/>
          </p:cNvSpPr>
          <p:nvPr>
            <p:ph type="title"/>
          </p:nvPr>
        </p:nvSpPr>
        <p:spPr/>
        <p:txBody>
          <a:bodyPr/>
          <a:lstStyle/>
          <a:p>
            <a:r>
              <a:rPr lang="en-US" dirty="0"/>
              <a:t>Recruiting 101: Campus Visits</a:t>
            </a:r>
          </a:p>
        </p:txBody>
      </p:sp>
      <p:sp>
        <p:nvSpPr>
          <p:cNvPr id="3" name="Content Placeholder 2">
            <a:extLst>
              <a:ext uri="{FF2B5EF4-FFF2-40B4-BE49-F238E27FC236}">
                <a16:creationId xmlns:a16="http://schemas.microsoft.com/office/drawing/2014/main" id="{C181D847-69BF-F344-B9BA-B738A44AA85E}"/>
              </a:ext>
            </a:extLst>
          </p:cNvPr>
          <p:cNvSpPr>
            <a:spLocks noGrp="1"/>
          </p:cNvSpPr>
          <p:nvPr>
            <p:ph idx="1"/>
          </p:nvPr>
        </p:nvSpPr>
        <p:spPr>
          <a:xfrm>
            <a:off x="1371600" y="1424067"/>
            <a:ext cx="9601200" cy="5276536"/>
          </a:xfrm>
        </p:spPr>
        <p:txBody>
          <a:bodyPr>
            <a:normAutofit fontScale="85000" lnSpcReduction="20000"/>
          </a:bodyPr>
          <a:lstStyle/>
          <a:p>
            <a:r>
              <a:rPr lang="en-US" b="1" dirty="0"/>
              <a:t>Types?</a:t>
            </a:r>
          </a:p>
          <a:p>
            <a:pPr lvl="1"/>
            <a:r>
              <a:rPr lang="en-US" b="1" dirty="0"/>
              <a:t>Official Visits – </a:t>
            </a:r>
            <a:r>
              <a:rPr lang="en-US" dirty="0"/>
              <a:t>College can pay for transportation to and from the campus and lodging and meals and reasonable entertainment for a 48 hour period. Basketball also allows for payment for up to two family members on the visit.</a:t>
            </a:r>
          </a:p>
          <a:p>
            <a:pPr lvl="1"/>
            <a:r>
              <a:rPr lang="en-US" b="1" dirty="0"/>
              <a:t>Unofficial Visits – </a:t>
            </a:r>
            <a:r>
              <a:rPr lang="en-US" dirty="0"/>
              <a:t>Self funded visits</a:t>
            </a:r>
          </a:p>
          <a:p>
            <a:r>
              <a:rPr lang="en-US" b="1" dirty="0"/>
              <a:t>How Many?</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r>
              <a:rPr lang="en-US" b="1" dirty="0"/>
              <a:t>When?</a:t>
            </a:r>
          </a:p>
          <a:p>
            <a:pPr lvl="1"/>
            <a:r>
              <a:rPr lang="en-US" dirty="0"/>
              <a:t>No visits allows during Recruiting Shutdown and Dead Period</a:t>
            </a:r>
          </a:p>
          <a:p>
            <a:pPr lvl="1"/>
            <a:r>
              <a:rPr lang="en-US" dirty="0"/>
              <a:t>DI - Official visits begin Junior year (dates vary)</a:t>
            </a:r>
          </a:p>
          <a:p>
            <a:pPr lvl="1"/>
            <a:r>
              <a:rPr lang="en-US" dirty="0"/>
              <a:t>DII – June 15 prior to junior year</a:t>
            </a:r>
          </a:p>
          <a:p>
            <a:pPr lvl="1"/>
            <a:r>
              <a:rPr lang="en-US" dirty="0"/>
              <a:t>DIII – January 1 of junior year</a:t>
            </a:r>
          </a:p>
          <a:p>
            <a:pPr lvl="1"/>
            <a:endParaRPr lang="en-US" dirty="0"/>
          </a:p>
        </p:txBody>
      </p:sp>
      <p:graphicFrame>
        <p:nvGraphicFramePr>
          <p:cNvPr id="4" name="Table 3">
            <a:extLst>
              <a:ext uri="{FF2B5EF4-FFF2-40B4-BE49-F238E27FC236}">
                <a16:creationId xmlns:a16="http://schemas.microsoft.com/office/drawing/2014/main" id="{6AB66CE9-F471-AA42-984F-0210445CE519}"/>
              </a:ext>
            </a:extLst>
          </p:cNvPr>
          <p:cNvGraphicFramePr>
            <a:graphicFrameLocks noGrp="1"/>
          </p:cNvGraphicFramePr>
          <p:nvPr>
            <p:extLst>
              <p:ext uri="{D42A27DB-BD31-4B8C-83A1-F6EECF244321}">
                <p14:modId xmlns:p14="http://schemas.microsoft.com/office/powerpoint/2010/main" val="2061594618"/>
              </p:ext>
            </p:extLst>
          </p:nvPr>
        </p:nvGraphicFramePr>
        <p:xfrm>
          <a:off x="1657247" y="3145395"/>
          <a:ext cx="8128000" cy="183388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836175880"/>
                    </a:ext>
                  </a:extLst>
                </a:gridCol>
                <a:gridCol w="2032000">
                  <a:extLst>
                    <a:ext uri="{9D8B030D-6E8A-4147-A177-3AD203B41FA5}">
                      <a16:colId xmlns:a16="http://schemas.microsoft.com/office/drawing/2014/main" val="4229095767"/>
                    </a:ext>
                  </a:extLst>
                </a:gridCol>
                <a:gridCol w="2032000">
                  <a:extLst>
                    <a:ext uri="{9D8B030D-6E8A-4147-A177-3AD203B41FA5}">
                      <a16:colId xmlns:a16="http://schemas.microsoft.com/office/drawing/2014/main" val="3997289288"/>
                    </a:ext>
                  </a:extLst>
                </a:gridCol>
                <a:gridCol w="2032000">
                  <a:extLst>
                    <a:ext uri="{9D8B030D-6E8A-4147-A177-3AD203B41FA5}">
                      <a16:colId xmlns:a16="http://schemas.microsoft.com/office/drawing/2014/main" val="3034762424"/>
                    </a:ext>
                  </a:extLst>
                </a:gridCol>
              </a:tblGrid>
              <a:tr h="370840">
                <a:tc>
                  <a:txBody>
                    <a:bodyPr/>
                    <a:lstStyle/>
                    <a:p>
                      <a:r>
                        <a:rPr lang="en-US" dirty="0"/>
                        <a:t>DI OV</a:t>
                      </a:r>
                    </a:p>
                  </a:txBody>
                  <a:tcPr/>
                </a:tc>
                <a:tc>
                  <a:txBody>
                    <a:bodyPr/>
                    <a:lstStyle/>
                    <a:p>
                      <a:r>
                        <a:rPr lang="en-US" dirty="0"/>
                        <a:t>DII OV</a:t>
                      </a:r>
                    </a:p>
                  </a:txBody>
                  <a:tcPr/>
                </a:tc>
                <a:tc>
                  <a:txBody>
                    <a:bodyPr/>
                    <a:lstStyle/>
                    <a:p>
                      <a:r>
                        <a:rPr lang="en-US" dirty="0"/>
                        <a:t>DIII OV</a:t>
                      </a:r>
                    </a:p>
                  </a:txBody>
                  <a:tcPr/>
                </a:tc>
                <a:tc>
                  <a:txBody>
                    <a:bodyPr/>
                    <a:lstStyle/>
                    <a:p>
                      <a:r>
                        <a:rPr lang="en-US" dirty="0"/>
                        <a:t>NAIA OV</a:t>
                      </a:r>
                    </a:p>
                  </a:txBody>
                  <a:tcPr/>
                </a:tc>
                <a:extLst>
                  <a:ext uri="{0D108BD9-81ED-4DB2-BD59-A6C34878D82A}">
                    <a16:rowId xmlns:a16="http://schemas.microsoft.com/office/drawing/2014/main" val="1294984616"/>
                  </a:ext>
                </a:extLst>
              </a:tr>
              <a:tr h="370840">
                <a:tc>
                  <a:txBody>
                    <a:bodyPr/>
                    <a:lstStyle/>
                    <a:p>
                      <a:r>
                        <a:rPr lang="en-US" dirty="0"/>
                        <a:t>5 per athlete</a:t>
                      </a:r>
                    </a:p>
                    <a:p>
                      <a:r>
                        <a:rPr lang="en-US" dirty="0"/>
                        <a:t>1 per institution</a:t>
                      </a:r>
                    </a:p>
                    <a:p>
                      <a:r>
                        <a:rPr lang="en-US" dirty="0"/>
                        <a:t>Certain sports limit per sport</a:t>
                      </a:r>
                    </a:p>
                    <a:p>
                      <a:r>
                        <a:rPr lang="en-US" dirty="0"/>
                        <a:t>*No limit on UV</a:t>
                      </a:r>
                    </a:p>
                  </a:txBody>
                  <a:tcPr/>
                </a:tc>
                <a:tc>
                  <a:txBody>
                    <a:bodyPr/>
                    <a:lstStyle/>
                    <a:p>
                      <a:r>
                        <a:rPr lang="en-US" dirty="0"/>
                        <a:t>No limit per athlete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 per institution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 limit on UV</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txBody>
                  <a:tcPr/>
                </a:tc>
                <a:tc>
                  <a:txBody>
                    <a:bodyPr/>
                    <a:lstStyle/>
                    <a:p>
                      <a:r>
                        <a:rPr lang="en-US" dirty="0"/>
                        <a:t>No limit per athlete</a:t>
                      </a:r>
                    </a:p>
                    <a:p>
                      <a:r>
                        <a:rPr lang="en-US" dirty="0"/>
                        <a:t>1 per institution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 limit on UV</a:t>
                      </a:r>
                    </a:p>
                    <a:p>
                      <a:endParaRPr lang="en-US" dirty="0"/>
                    </a:p>
                    <a:p>
                      <a:endParaRPr lang="en-US" dirty="0"/>
                    </a:p>
                  </a:txBody>
                  <a:tcPr/>
                </a:tc>
                <a:tc>
                  <a:txBody>
                    <a:bodyPr/>
                    <a:lstStyle/>
                    <a:p>
                      <a:r>
                        <a:rPr lang="en-US" dirty="0"/>
                        <a:t>No limit per athlete</a:t>
                      </a:r>
                    </a:p>
                    <a:p>
                      <a:r>
                        <a:rPr lang="en-US" dirty="0"/>
                        <a:t>1 per institution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 limit on UV</a:t>
                      </a:r>
                    </a:p>
                    <a:p>
                      <a:endParaRPr lang="en-US" dirty="0"/>
                    </a:p>
                    <a:p>
                      <a:endParaRPr lang="en-US" dirty="0"/>
                    </a:p>
                  </a:txBody>
                  <a:tcPr/>
                </a:tc>
                <a:extLst>
                  <a:ext uri="{0D108BD9-81ED-4DB2-BD59-A6C34878D82A}">
                    <a16:rowId xmlns:a16="http://schemas.microsoft.com/office/drawing/2014/main" val="3667813570"/>
                  </a:ext>
                </a:extLst>
              </a:tr>
            </a:tbl>
          </a:graphicData>
        </a:graphic>
      </p:graphicFrame>
      <p:pic>
        <p:nvPicPr>
          <p:cNvPr id="5" name="Picture 4">
            <a:extLst>
              <a:ext uri="{FF2B5EF4-FFF2-40B4-BE49-F238E27FC236}">
                <a16:creationId xmlns:a16="http://schemas.microsoft.com/office/drawing/2014/main" id="{1604A93E-2EDE-3E47-A000-1B84DECAF9A8}"/>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1944743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48096-203A-724B-8FC5-DCB6CCFC9405}"/>
              </a:ext>
            </a:extLst>
          </p:cNvPr>
          <p:cNvSpPr>
            <a:spLocks noGrp="1"/>
          </p:cNvSpPr>
          <p:nvPr>
            <p:ph type="title"/>
          </p:nvPr>
        </p:nvSpPr>
        <p:spPr/>
        <p:txBody>
          <a:bodyPr/>
          <a:lstStyle/>
          <a:p>
            <a:r>
              <a:rPr lang="en-US" dirty="0"/>
              <a:t>Tips for Unofficial Visits</a:t>
            </a:r>
          </a:p>
        </p:txBody>
      </p:sp>
      <p:sp>
        <p:nvSpPr>
          <p:cNvPr id="3" name="Content Placeholder 2">
            <a:extLst>
              <a:ext uri="{FF2B5EF4-FFF2-40B4-BE49-F238E27FC236}">
                <a16:creationId xmlns:a16="http://schemas.microsoft.com/office/drawing/2014/main" id="{05BDC49B-1A6D-6947-A39F-F515C1654E05}"/>
              </a:ext>
            </a:extLst>
          </p:cNvPr>
          <p:cNvSpPr>
            <a:spLocks noGrp="1"/>
          </p:cNvSpPr>
          <p:nvPr>
            <p:ph idx="1"/>
          </p:nvPr>
        </p:nvSpPr>
        <p:spPr>
          <a:xfrm>
            <a:off x="1371600" y="1379095"/>
            <a:ext cx="9601200" cy="4871803"/>
          </a:xfrm>
        </p:spPr>
        <p:txBody>
          <a:bodyPr>
            <a:normAutofit/>
          </a:bodyPr>
          <a:lstStyle/>
          <a:p>
            <a:r>
              <a:rPr lang="en-US" b="1" dirty="0"/>
              <a:t>Planned vs Unplanned Visits – </a:t>
            </a:r>
            <a:r>
              <a:rPr lang="en-US" dirty="0"/>
              <a:t>don’t just show up unannounced &amp; check the recruiting calendars!</a:t>
            </a:r>
          </a:p>
          <a:p>
            <a:pPr lvl="0"/>
            <a:r>
              <a:rPr lang="en-US" dirty="0"/>
              <a:t>Coaches are permitted to provide you with up a limited number of </a:t>
            </a:r>
            <a:r>
              <a:rPr lang="en-US" b="1" dirty="0"/>
              <a:t>complimentary admissions</a:t>
            </a:r>
            <a:r>
              <a:rPr lang="en-US" dirty="0"/>
              <a:t> to their home games!</a:t>
            </a:r>
          </a:p>
          <a:p>
            <a:pPr lvl="0"/>
            <a:r>
              <a:rPr lang="en-US" dirty="0"/>
              <a:t>Set up an appointment with the coach ahead of time. All coaches must abide by an NCAA recruiting calendar and are not permitted to have in-person contact with prospects certain times of the year. </a:t>
            </a:r>
            <a:r>
              <a:rPr lang="en-US" b="1" dirty="0"/>
              <a:t>Plan ahead!</a:t>
            </a:r>
          </a:p>
          <a:p>
            <a:pPr lvl="0"/>
            <a:r>
              <a:rPr lang="en-US" dirty="0"/>
              <a:t>Schedule an </a:t>
            </a:r>
            <a:r>
              <a:rPr lang="en-US" b="1" u="sng" dirty="0"/>
              <a:t>Admissions tour </a:t>
            </a:r>
            <a:r>
              <a:rPr lang="en-US" dirty="0"/>
              <a:t>in addition to meeting with the coach. This will allow you to find out what majors are offered and how rigorous the courses will be.</a:t>
            </a:r>
          </a:p>
          <a:p>
            <a:pPr lvl="0"/>
            <a:r>
              <a:rPr lang="en-US" dirty="0"/>
              <a:t>Arrange a meeting or informational session with the </a:t>
            </a:r>
            <a:r>
              <a:rPr lang="en-US" b="1" u="sng" dirty="0"/>
              <a:t>Admissions and/or Financial Aid office </a:t>
            </a:r>
            <a:r>
              <a:rPr lang="en-US" dirty="0"/>
              <a:t>– clarify any issues about how applications are handled and confirm a timeline for applications. Ask about academic requirements for admissions and FAFSA requirements for financial aid.</a:t>
            </a:r>
          </a:p>
          <a:p>
            <a:endParaRPr lang="en-US" dirty="0"/>
          </a:p>
        </p:txBody>
      </p:sp>
    </p:spTree>
    <p:extLst>
      <p:ext uri="{BB962C8B-B14F-4D97-AF65-F5344CB8AC3E}">
        <p14:creationId xmlns:p14="http://schemas.microsoft.com/office/powerpoint/2010/main" val="9882583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10AF8-F548-E549-BBF7-BE887FCA6B88}"/>
              </a:ext>
            </a:extLst>
          </p:cNvPr>
          <p:cNvSpPr>
            <a:spLocks noGrp="1"/>
          </p:cNvSpPr>
          <p:nvPr>
            <p:ph type="title"/>
          </p:nvPr>
        </p:nvSpPr>
        <p:spPr/>
        <p:txBody>
          <a:bodyPr/>
          <a:lstStyle/>
          <a:p>
            <a:r>
              <a:rPr lang="en-US" dirty="0"/>
              <a:t>Recruiting 101: Recruiting Calendars</a:t>
            </a:r>
          </a:p>
        </p:txBody>
      </p:sp>
      <p:sp>
        <p:nvSpPr>
          <p:cNvPr id="3" name="Content Placeholder 2">
            <a:extLst>
              <a:ext uri="{FF2B5EF4-FFF2-40B4-BE49-F238E27FC236}">
                <a16:creationId xmlns:a16="http://schemas.microsoft.com/office/drawing/2014/main" id="{3EE12B49-DC79-5841-820E-3DC6C93DA2E0}"/>
              </a:ext>
            </a:extLst>
          </p:cNvPr>
          <p:cNvSpPr>
            <a:spLocks noGrp="1"/>
          </p:cNvSpPr>
          <p:nvPr>
            <p:ph idx="1"/>
          </p:nvPr>
        </p:nvSpPr>
        <p:spPr>
          <a:xfrm>
            <a:off x="1371600" y="2286000"/>
            <a:ext cx="5463915" cy="3581400"/>
          </a:xfrm>
        </p:spPr>
        <p:txBody>
          <a:bodyPr>
            <a:normAutofit/>
          </a:bodyPr>
          <a:lstStyle/>
          <a:p>
            <a:r>
              <a:rPr lang="en-US" sz="2400" dirty="0">
                <a:hlinkClick r:id="rId2"/>
              </a:rPr>
              <a:t>NCAA DI &amp; DII Recruiting Calendars</a:t>
            </a:r>
            <a:endParaRPr lang="en-US" sz="2400" dirty="0"/>
          </a:p>
          <a:p>
            <a:r>
              <a:rPr lang="en-US" sz="2400" b="1" dirty="0"/>
              <a:t>NCAA DIII – </a:t>
            </a:r>
            <a:r>
              <a:rPr lang="en-US" sz="2400" dirty="0"/>
              <a:t>no recruiting calendars</a:t>
            </a:r>
          </a:p>
          <a:p>
            <a:r>
              <a:rPr lang="en-US" sz="2400" b="1" dirty="0"/>
              <a:t>NAIA – </a:t>
            </a:r>
            <a:r>
              <a:rPr lang="en-US" sz="2400" dirty="0"/>
              <a:t>no recruiting calendars </a:t>
            </a:r>
          </a:p>
        </p:txBody>
      </p:sp>
      <p:pic>
        <p:nvPicPr>
          <p:cNvPr id="4" name="Picture 3">
            <a:extLst>
              <a:ext uri="{FF2B5EF4-FFF2-40B4-BE49-F238E27FC236}">
                <a16:creationId xmlns:a16="http://schemas.microsoft.com/office/drawing/2014/main" id="{F735B68B-57D7-EF47-ACF0-E62757FB8268}"/>
              </a:ext>
            </a:extLst>
          </p:cNvPr>
          <p:cNvPicPr>
            <a:picLocks noChangeAspect="1"/>
          </p:cNvPicPr>
          <p:nvPr/>
        </p:nvPicPr>
        <p:blipFill>
          <a:blip r:embed="rId3"/>
          <a:stretch>
            <a:fillRect/>
          </a:stretch>
        </p:blipFill>
        <p:spPr>
          <a:xfrm>
            <a:off x="6773897" y="2286000"/>
            <a:ext cx="4936761" cy="3435163"/>
          </a:xfrm>
          <a:prstGeom prst="rect">
            <a:avLst/>
          </a:prstGeom>
        </p:spPr>
      </p:pic>
      <p:pic>
        <p:nvPicPr>
          <p:cNvPr id="5" name="Picture 4">
            <a:extLst>
              <a:ext uri="{FF2B5EF4-FFF2-40B4-BE49-F238E27FC236}">
                <a16:creationId xmlns:a16="http://schemas.microsoft.com/office/drawing/2014/main" id="{27E65257-9752-8E4E-A465-953B41D19A5B}"/>
              </a:ext>
            </a:extLst>
          </p:cNvPr>
          <p:cNvPicPr>
            <a:picLocks noChangeAspect="1"/>
          </p:cNvPicPr>
          <p:nvPr/>
        </p:nvPicPr>
        <p:blipFill>
          <a:blip r:embed="rId4"/>
          <a:stretch>
            <a:fillRect/>
          </a:stretch>
        </p:blipFill>
        <p:spPr>
          <a:xfrm>
            <a:off x="5792353" y="5591331"/>
            <a:ext cx="6210300" cy="495300"/>
          </a:xfrm>
          <a:prstGeom prst="rect">
            <a:avLst/>
          </a:prstGeom>
        </p:spPr>
      </p:pic>
      <p:pic>
        <p:nvPicPr>
          <p:cNvPr id="6" name="Picture 5">
            <a:extLst>
              <a:ext uri="{FF2B5EF4-FFF2-40B4-BE49-F238E27FC236}">
                <a16:creationId xmlns:a16="http://schemas.microsoft.com/office/drawing/2014/main" id="{F86FE27F-DCB1-E04D-B692-735C2DEAFC5A}"/>
              </a:ext>
            </a:extLst>
          </p:cNvPr>
          <p:cNvPicPr>
            <a:picLocks noChangeAspect="1"/>
          </p:cNvPicPr>
          <p:nvPr/>
        </p:nvPicPr>
        <p:blipFill>
          <a:blip r:embed="rId5"/>
          <a:stretch>
            <a:fillRect/>
          </a:stretch>
        </p:blipFill>
        <p:spPr>
          <a:xfrm>
            <a:off x="8916553" y="6049283"/>
            <a:ext cx="3086100" cy="368300"/>
          </a:xfrm>
          <a:prstGeom prst="rect">
            <a:avLst/>
          </a:prstGeom>
        </p:spPr>
      </p:pic>
      <p:pic>
        <p:nvPicPr>
          <p:cNvPr id="7" name="Picture 6">
            <a:extLst>
              <a:ext uri="{FF2B5EF4-FFF2-40B4-BE49-F238E27FC236}">
                <a16:creationId xmlns:a16="http://schemas.microsoft.com/office/drawing/2014/main" id="{A9A8203B-ADF9-734E-9DFC-1A5F99800A52}"/>
              </a:ext>
            </a:extLst>
          </p:cNvPr>
          <p:cNvPicPr>
            <a:picLocks noChangeAspect="1"/>
          </p:cNvPicPr>
          <p:nvPr/>
        </p:nvPicPr>
        <p:blipFill>
          <a:blip r:embed="rId6"/>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3112837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10AF8-F548-E549-BBF7-BE887FCA6B88}"/>
              </a:ext>
            </a:extLst>
          </p:cNvPr>
          <p:cNvSpPr>
            <a:spLocks noGrp="1"/>
          </p:cNvSpPr>
          <p:nvPr>
            <p:ph type="title"/>
          </p:nvPr>
        </p:nvSpPr>
        <p:spPr/>
        <p:txBody>
          <a:bodyPr/>
          <a:lstStyle/>
          <a:p>
            <a:r>
              <a:rPr lang="en-US" dirty="0"/>
              <a:t>Recruiting 101: DI &amp; DII Recruiting Periods Defined</a:t>
            </a:r>
          </a:p>
        </p:txBody>
      </p:sp>
      <p:sp>
        <p:nvSpPr>
          <p:cNvPr id="3" name="Content Placeholder 2">
            <a:extLst>
              <a:ext uri="{FF2B5EF4-FFF2-40B4-BE49-F238E27FC236}">
                <a16:creationId xmlns:a16="http://schemas.microsoft.com/office/drawing/2014/main" id="{3EE12B49-DC79-5841-820E-3DC6C93DA2E0}"/>
              </a:ext>
            </a:extLst>
          </p:cNvPr>
          <p:cNvSpPr>
            <a:spLocks noGrp="1"/>
          </p:cNvSpPr>
          <p:nvPr>
            <p:ph idx="1"/>
          </p:nvPr>
        </p:nvSpPr>
        <p:spPr>
          <a:xfrm>
            <a:off x="1371600" y="2286000"/>
            <a:ext cx="9601200" cy="4099810"/>
          </a:xfrm>
        </p:spPr>
        <p:txBody>
          <a:bodyPr>
            <a:normAutofit fontScale="92500" lnSpcReduction="10000"/>
          </a:bodyPr>
          <a:lstStyle/>
          <a:p>
            <a:r>
              <a:rPr lang="en-US" b="1" dirty="0"/>
              <a:t>Contact Period:</a:t>
            </a:r>
            <a:r>
              <a:rPr lang="en-US" dirty="0"/>
              <a:t> Authorized athletics department staff may make in-person, off-campus recruiting contacts and evaluations.</a:t>
            </a:r>
          </a:p>
          <a:p>
            <a:r>
              <a:rPr lang="en-US" b="1" dirty="0"/>
              <a:t>Evaluation Period: </a:t>
            </a:r>
            <a:r>
              <a:rPr lang="en-US" dirty="0"/>
              <a:t>Authorized athletics department staff members may be involved in off-campus activities designed to assess the academic qualifications and playing ability of prospective student-athletes. No in-person, off-campus recruiting contacts shall be made with the prospective student-athlete during an evaluation period.</a:t>
            </a:r>
          </a:p>
          <a:p>
            <a:r>
              <a:rPr lang="en-US" b="1" dirty="0"/>
              <a:t>Quiet Period: </a:t>
            </a:r>
            <a:r>
              <a:rPr lang="en-US" dirty="0"/>
              <a:t>A period of time when it is permissible to make in-person recruiting contacts only on the member institution’s campus. No in-person, off-campus recruiting contacts or evaluations may be made during the quiet period. </a:t>
            </a:r>
          </a:p>
          <a:p>
            <a:r>
              <a:rPr lang="en-US" b="1" dirty="0"/>
              <a:t>Dead Period: </a:t>
            </a:r>
            <a:r>
              <a:rPr lang="en-US" dirty="0"/>
              <a:t>A period of time when it is not permissible to make in-person recruiting contacts or evaluations on or off the member institution’s campus or to permit official or unofficial visits by prospective student-athletes to the institution’s campus.</a:t>
            </a:r>
          </a:p>
          <a:p>
            <a:r>
              <a:rPr lang="en-US" b="1" dirty="0"/>
              <a:t>Recruiting Shutdown: </a:t>
            </a:r>
            <a:r>
              <a:rPr lang="en-US" dirty="0"/>
              <a:t>No form of recruiting is permitted (women’s basketball)</a:t>
            </a:r>
          </a:p>
          <a:p>
            <a:endParaRPr lang="en-US" dirty="0"/>
          </a:p>
        </p:txBody>
      </p:sp>
      <p:pic>
        <p:nvPicPr>
          <p:cNvPr id="4" name="Picture 3">
            <a:extLst>
              <a:ext uri="{FF2B5EF4-FFF2-40B4-BE49-F238E27FC236}">
                <a16:creationId xmlns:a16="http://schemas.microsoft.com/office/drawing/2014/main" id="{7AD642FA-4AFE-CF48-9262-1B73B69A0A0C}"/>
              </a:ext>
            </a:extLst>
          </p:cNvPr>
          <p:cNvPicPr>
            <a:picLocks noChangeAspect="1"/>
          </p:cNvPicPr>
          <p:nvPr/>
        </p:nvPicPr>
        <p:blipFill>
          <a:blip r:embed="rId2"/>
          <a:stretch>
            <a:fillRect/>
          </a:stretch>
        </p:blipFill>
        <p:spPr>
          <a:xfrm>
            <a:off x="10687987" y="168928"/>
            <a:ext cx="1314666" cy="909368"/>
          </a:xfrm>
          <a:prstGeom prst="rect">
            <a:avLst/>
          </a:prstGeom>
        </p:spPr>
      </p:pic>
      <p:sp>
        <p:nvSpPr>
          <p:cNvPr id="6" name="Rectangle 5">
            <a:extLst>
              <a:ext uri="{FF2B5EF4-FFF2-40B4-BE49-F238E27FC236}">
                <a16:creationId xmlns:a16="http://schemas.microsoft.com/office/drawing/2014/main" id="{E20E2791-539F-7948-9A8F-F45A4C1CEAF5}"/>
              </a:ext>
            </a:extLst>
          </p:cNvPr>
          <p:cNvSpPr/>
          <p:nvPr/>
        </p:nvSpPr>
        <p:spPr>
          <a:xfrm>
            <a:off x="1371600" y="4901784"/>
            <a:ext cx="9766092" cy="1484026"/>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353960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14472-8D60-BA41-9A45-BF213D5BC772}"/>
              </a:ext>
            </a:extLst>
          </p:cNvPr>
          <p:cNvSpPr>
            <a:spLocks noGrp="1"/>
          </p:cNvSpPr>
          <p:nvPr>
            <p:ph type="title"/>
          </p:nvPr>
        </p:nvSpPr>
        <p:spPr/>
        <p:txBody>
          <a:bodyPr/>
          <a:lstStyle/>
          <a:p>
            <a:r>
              <a:rPr lang="en-US" dirty="0"/>
              <a:t>Tips for Official Visits</a:t>
            </a:r>
          </a:p>
        </p:txBody>
      </p:sp>
      <p:sp>
        <p:nvSpPr>
          <p:cNvPr id="3" name="Content Placeholder 2">
            <a:extLst>
              <a:ext uri="{FF2B5EF4-FFF2-40B4-BE49-F238E27FC236}">
                <a16:creationId xmlns:a16="http://schemas.microsoft.com/office/drawing/2014/main" id="{A97DCD70-1D22-2942-8E1B-79B4341339CD}"/>
              </a:ext>
            </a:extLst>
          </p:cNvPr>
          <p:cNvSpPr>
            <a:spLocks noGrp="1"/>
          </p:cNvSpPr>
          <p:nvPr>
            <p:ph idx="1"/>
          </p:nvPr>
        </p:nvSpPr>
        <p:spPr>
          <a:xfrm>
            <a:off x="1371600" y="1543987"/>
            <a:ext cx="9601200" cy="4323413"/>
          </a:xfrm>
        </p:spPr>
        <p:txBody>
          <a:bodyPr>
            <a:normAutofit/>
          </a:bodyPr>
          <a:lstStyle/>
          <a:p>
            <a:r>
              <a:rPr lang="en-US" sz="2200" dirty="0"/>
              <a:t>You will usually have a meeting with the Athletic Director, Compliance Officer and/or Head Coach so have your </a:t>
            </a:r>
            <a:r>
              <a:rPr lang="en-US" sz="2200" b="1" u="sng" dirty="0"/>
              <a:t>HARD QUESTIONS </a:t>
            </a:r>
            <a:r>
              <a:rPr lang="en-US" sz="2200" dirty="0"/>
              <a:t>ready!</a:t>
            </a:r>
          </a:p>
          <a:p>
            <a:r>
              <a:rPr lang="en-US" sz="2200" dirty="0"/>
              <a:t>Get to know the team and ASK them questions!</a:t>
            </a:r>
          </a:p>
          <a:p>
            <a:r>
              <a:rPr lang="en-US" sz="2200" dirty="0"/>
              <a:t>Make sure to find out what its like to REALLY be a student-athlete at this school (e.g., dorm life, cafeteria, student support, campus size, study halls, athletic training room, weather, life outside athletics, etc.)</a:t>
            </a:r>
          </a:p>
          <a:p>
            <a:r>
              <a:rPr lang="en-US" sz="2200" dirty="0"/>
              <a:t>The program is trying to determine </a:t>
            </a:r>
            <a:r>
              <a:rPr lang="en-US" sz="2200" b="1" u="sng" dirty="0"/>
              <a:t>if you will be a GOOD FIT!</a:t>
            </a:r>
            <a:endParaRPr lang="en-US" sz="2200" dirty="0"/>
          </a:p>
          <a:p>
            <a:endParaRPr lang="en-US" sz="2200" dirty="0"/>
          </a:p>
        </p:txBody>
      </p:sp>
    </p:spTree>
    <p:extLst>
      <p:ext uri="{BB962C8B-B14F-4D97-AF65-F5344CB8AC3E}">
        <p14:creationId xmlns:p14="http://schemas.microsoft.com/office/powerpoint/2010/main" val="29734464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6BE84-6E4C-2948-9A73-9D445208110B}"/>
              </a:ext>
            </a:extLst>
          </p:cNvPr>
          <p:cNvSpPr>
            <a:spLocks noGrp="1"/>
          </p:cNvSpPr>
          <p:nvPr>
            <p:ph type="title"/>
          </p:nvPr>
        </p:nvSpPr>
        <p:spPr/>
        <p:txBody>
          <a:bodyPr/>
          <a:lstStyle/>
          <a:p>
            <a:r>
              <a:rPr lang="en-US" dirty="0"/>
              <a:t>Official Visit Requirements:</a:t>
            </a:r>
          </a:p>
        </p:txBody>
      </p:sp>
      <p:sp>
        <p:nvSpPr>
          <p:cNvPr id="3" name="Content Placeholder 2">
            <a:extLst>
              <a:ext uri="{FF2B5EF4-FFF2-40B4-BE49-F238E27FC236}">
                <a16:creationId xmlns:a16="http://schemas.microsoft.com/office/drawing/2014/main" id="{6907746C-D6E6-314E-A10C-43A3EF3398F0}"/>
              </a:ext>
            </a:extLst>
          </p:cNvPr>
          <p:cNvSpPr>
            <a:spLocks noGrp="1"/>
          </p:cNvSpPr>
          <p:nvPr>
            <p:ph idx="1"/>
          </p:nvPr>
        </p:nvSpPr>
        <p:spPr>
          <a:xfrm>
            <a:off x="1371600" y="1469036"/>
            <a:ext cx="9601200" cy="4398364"/>
          </a:xfrm>
        </p:spPr>
        <p:txBody>
          <a:bodyPr>
            <a:normAutofit/>
          </a:bodyPr>
          <a:lstStyle/>
          <a:p>
            <a:r>
              <a:rPr lang="en-US" sz="2400" dirty="0"/>
              <a:t>Must be registered with the NCAA Eligibility Center</a:t>
            </a:r>
          </a:p>
          <a:p>
            <a:r>
              <a:rPr lang="en-US" sz="2400" dirty="0"/>
              <a:t>School must have a copy of your transcripts</a:t>
            </a:r>
          </a:p>
          <a:p>
            <a:r>
              <a:rPr lang="en-US" sz="2400" dirty="0"/>
              <a:t>Complete amateurism questionnaire on Eligibility Center</a:t>
            </a:r>
          </a:p>
          <a:p>
            <a:r>
              <a:rPr lang="en-US" sz="2400" dirty="0"/>
              <a:t>**Some colleges will check if you are admissible beforehand**</a:t>
            </a:r>
          </a:p>
        </p:txBody>
      </p:sp>
    </p:spTree>
    <p:extLst>
      <p:ext uri="{BB962C8B-B14F-4D97-AF65-F5344CB8AC3E}">
        <p14:creationId xmlns:p14="http://schemas.microsoft.com/office/powerpoint/2010/main" val="21088406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111D4-213C-9540-A63B-D1D9403C7F55}"/>
              </a:ext>
            </a:extLst>
          </p:cNvPr>
          <p:cNvSpPr>
            <a:spLocks noGrp="1"/>
          </p:cNvSpPr>
          <p:nvPr>
            <p:ph type="title"/>
          </p:nvPr>
        </p:nvSpPr>
        <p:spPr/>
        <p:txBody>
          <a:bodyPr/>
          <a:lstStyle/>
          <a:p>
            <a:r>
              <a:rPr lang="en-US" dirty="0"/>
              <a:t>MORE….</a:t>
            </a:r>
          </a:p>
        </p:txBody>
      </p:sp>
      <p:pic>
        <p:nvPicPr>
          <p:cNvPr id="4" name="Picture 3">
            <a:extLst>
              <a:ext uri="{FF2B5EF4-FFF2-40B4-BE49-F238E27FC236}">
                <a16:creationId xmlns:a16="http://schemas.microsoft.com/office/drawing/2014/main" id="{0760F76D-6432-D348-8693-9CF0DCDFA52C}"/>
              </a:ext>
            </a:extLst>
          </p:cNvPr>
          <p:cNvPicPr>
            <a:picLocks noChangeAspect="1"/>
          </p:cNvPicPr>
          <p:nvPr/>
        </p:nvPicPr>
        <p:blipFill>
          <a:blip r:embed="rId2"/>
          <a:stretch>
            <a:fillRect/>
          </a:stretch>
        </p:blipFill>
        <p:spPr>
          <a:xfrm>
            <a:off x="939800" y="1428749"/>
            <a:ext cx="11127282" cy="5014319"/>
          </a:xfrm>
          <a:prstGeom prst="rect">
            <a:avLst/>
          </a:prstGeom>
        </p:spPr>
      </p:pic>
    </p:spTree>
    <p:extLst>
      <p:ext uri="{BB962C8B-B14F-4D97-AF65-F5344CB8AC3E}">
        <p14:creationId xmlns:p14="http://schemas.microsoft.com/office/powerpoint/2010/main" val="3932584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AD78-6564-0442-8764-0235A2CA3233}"/>
              </a:ext>
            </a:extLst>
          </p:cNvPr>
          <p:cNvSpPr>
            <a:spLocks noGrp="1"/>
          </p:cNvSpPr>
          <p:nvPr>
            <p:ph type="title"/>
          </p:nvPr>
        </p:nvSpPr>
        <p:spPr/>
        <p:txBody>
          <a:bodyPr/>
          <a:lstStyle/>
          <a:p>
            <a:r>
              <a:rPr lang="en-US" dirty="0"/>
              <a:t>Time to Talk Scholarships….</a:t>
            </a:r>
          </a:p>
        </p:txBody>
      </p:sp>
      <p:sp>
        <p:nvSpPr>
          <p:cNvPr id="3" name="Content Placeholder 2">
            <a:extLst>
              <a:ext uri="{FF2B5EF4-FFF2-40B4-BE49-F238E27FC236}">
                <a16:creationId xmlns:a16="http://schemas.microsoft.com/office/drawing/2014/main" id="{851E597C-F893-C54E-929C-FB1794798753}"/>
              </a:ext>
            </a:extLst>
          </p:cNvPr>
          <p:cNvSpPr>
            <a:spLocks noGrp="1"/>
          </p:cNvSpPr>
          <p:nvPr>
            <p:ph idx="1"/>
          </p:nvPr>
        </p:nvSpPr>
        <p:spPr>
          <a:xfrm>
            <a:off x="1371600" y="1469036"/>
            <a:ext cx="9601200" cy="4398364"/>
          </a:xfrm>
        </p:spPr>
        <p:txBody>
          <a:bodyPr>
            <a:noAutofit/>
          </a:bodyPr>
          <a:lstStyle/>
          <a:p>
            <a:r>
              <a:rPr lang="en-US" sz="2200" dirty="0"/>
              <a:t>The visit is a great opportunity to bring up athletic scholarship availability.</a:t>
            </a:r>
          </a:p>
          <a:p>
            <a:r>
              <a:rPr lang="en-US" sz="2200" dirty="0"/>
              <a:t>Go into this talk knowledgeable about the cost to attend this university…</a:t>
            </a:r>
          </a:p>
          <a:p>
            <a:pPr lvl="1"/>
            <a:r>
              <a:rPr lang="en-US" sz="2200" dirty="0"/>
              <a:t>E.g., if coach offers a $10,000 athletic scholarship, the overall cost of the college makes a HUGE difference.</a:t>
            </a:r>
          </a:p>
          <a:p>
            <a:pPr lvl="1"/>
            <a:r>
              <a:rPr lang="en-US" sz="2200" dirty="0"/>
              <a:t>Talk to Financial Aid and Admissions about what other aid is available to you.</a:t>
            </a:r>
          </a:p>
          <a:p>
            <a:pPr lvl="1"/>
            <a:r>
              <a:rPr lang="en-US" sz="2200" dirty="0"/>
              <a:t>Check out the Financial Aid/ Admissions websites for the college and look for the </a:t>
            </a:r>
            <a:r>
              <a:rPr lang="en-US" sz="2200" b="1" u="sng" dirty="0"/>
              <a:t>COST OF ATTENDANCE breakdown.</a:t>
            </a:r>
          </a:p>
          <a:p>
            <a:pPr lvl="1"/>
            <a:r>
              <a:rPr lang="en-US" sz="2200" dirty="0"/>
              <a:t>Ask if this offer of aid is renewable? Is a multi year award available? Will the amount change (i.e., increase) in later years? What is your “out of pocket” expense? Is a book grant included?</a:t>
            </a:r>
          </a:p>
          <a:p>
            <a:pPr lvl="2"/>
            <a:r>
              <a:rPr lang="en-US" sz="2200" dirty="0"/>
              <a:t>Know if your sport is a Head Count or Equivalency beforehand.</a:t>
            </a:r>
          </a:p>
          <a:p>
            <a:pPr lvl="1"/>
            <a:r>
              <a:rPr lang="en-US" sz="2200" b="1" dirty="0"/>
              <a:t>This is usually the one time that coach will be fine with involving your parents. </a:t>
            </a:r>
          </a:p>
        </p:txBody>
      </p:sp>
    </p:spTree>
    <p:extLst>
      <p:ext uri="{BB962C8B-B14F-4D97-AF65-F5344CB8AC3E}">
        <p14:creationId xmlns:p14="http://schemas.microsoft.com/office/powerpoint/2010/main" val="41531677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B40D0-525C-374C-B075-7FD93F795830}"/>
              </a:ext>
            </a:extLst>
          </p:cNvPr>
          <p:cNvSpPr>
            <a:spLocks noGrp="1"/>
          </p:cNvSpPr>
          <p:nvPr>
            <p:ph type="title"/>
          </p:nvPr>
        </p:nvSpPr>
        <p:spPr/>
        <p:txBody>
          <a:bodyPr/>
          <a:lstStyle/>
          <a:p>
            <a:r>
              <a:rPr lang="en-US" dirty="0"/>
              <a:t>Head Count vs Equivalency Sports</a:t>
            </a:r>
          </a:p>
        </p:txBody>
      </p:sp>
      <p:sp>
        <p:nvSpPr>
          <p:cNvPr id="3" name="Content Placeholder 2">
            <a:extLst>
              <a:ext uri="{FF2B5EF4-FFF2-40B4-BE49-F238E27FC236}">
                <a16:creationId xmlns:a16="http://schemas.microsoft.com/office/drawing/2014/main" id="{EB88F3CF-9970-1542-9D93-69E58CADC7F1}"/>
              </a:ext>
            </a:extLst>
          </p:cNvPr>
          <p:cNvSpPr>
            <a:spLocks noGrp="1"/>
          </p:cNvSpPr>
          <p:nvPr>
            <p:ph idx="1"/>
          </p:nvPr>
        </p:nvSpPr>
        <p:spPr>
          <a:xfrm>
            <a:off x="1371600" y="1595168"/>
            <a:ext cx="9601200" cy="4272232"/>
          </a:xfrm>
        </p:spPr>
        <p:txBody>
          <a:bodyPr>
            <a:normAutofit lnSpcReduction="10000"/>
          </a:bodyPr>
          <a:lstStyle/>
          <a:p>
            <a:pPr marL="0" indent="0">
              <a:buNone/>
            </a:pPr>
            <a:r>
              <a:rPr lang="en-US" sz="2400" b="1" dirty="0"/>
              <a:t>Head Count Sport – </a:t>
            </a:r>
            <a:r>
              <a:rPr lang="en-US" sz="2400" dirty="0"/>
              <a:t>all athletes receiving an athletic scholarship are receiving a “full grant-in—aid” or “cost-of-attendance” scholarship</a:t>
            </a:r>
          </a:p>
          <a:p>
            <a:r>
              <a:rPr lang="en-US" sz="2200" dirty="0"/>
              <a:t>Indoor volleyball, basketball, tennis, gymnastics</a:t>
            </a:r>
          </a:p>
          <a:p>
            <a:pPr marL="0" indent="0">
              <a:buNone/>
            </a:pPr>
            <a:endParaRPr lang="en-US" sz="2400" b="1" dirty="0"/>
          </a:p>
          <a:p>
            <a:pPr marL="0" indent="0">
              <a:buNone/>
            </a:pPr>
            <a:r>
              <a:rPr lang="en-US" sz="2400" b="1" dirty="0"/>
              <a:t>Equivalency Sport – </a:t>
            </a:r>
            <a:r>
              <a:rPr lang="en-US" sz="2400" dirty="0"/>
              <a:t>athletes receiving an athletic scholarship may receive any amount of athletic aid </a:t>
            </a:r>
            <a:r>
              <a:rPr lang="en-US" sz="2400" i="1" dirty="0"/>
              <a:t>up to</a:t>
            </a:r>
            <a:r>
              <a:rPr lang="en-US" sz="2400" dirty="0"/>
              <a:t> cost-of-attendance</a:t>
            </a:r>
          </a:p>
          <a:p>
            <a:r>
              <a:rPr lang="en-US" sz="2200" dirty="0"/>
              <a:t>Bowling, lacrosse, rowing, cross-country, track and field, skiing, fencing, soccer, field hockey, softball, golf, swimming, ice hockey, beach volleyball and water polo</a:t>
            </a:r>
          </a:p>
          <a:p>
            <a:endParaRPr lang="en-US" sz="2200" b="1" dirty="0"/>
          </a:p>
          <a:p>
            <a:r>
              <a:rPr lang="en-US" sz="2200" b="1" dirty="0"/>
              <a:t>**Not all schools fund each sport up to the maximum**</a:t>
            </a:r>
          </a:p>
        </p:txBody>
      </p:sp>
      <p:pic>
        <p:nvPicPr>
          <p:cNvPr id="4" name="Picture 3">
            <a:extLst>
              <a:ext uri="{FF2B5EF4-FFF2-40B4-BE49-F238E27FC236}">
                <a16:creationId xmlns:a16="http://schemas.microsoft.com/office/drawing/2014/main" id="{7192B269-79CF-3749-8B02-24ABA226261D}"/>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5370988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FF1D3-2AFE-D842-952A-E65B7F321191}"/>
              </a:ext>
            </a:extLst>
          </p:cNvPr>
          <p:cNvSpPr>
            <a:spLocks noGrp="1"/>
          </p:cNvSpPr>
          <p:nvPr>
            <p:ph type="title"/>
          </p:nvPr>
        </p:nvSpPr>
        <p:spPr/>
        <p:txBody>
          <a:bodyPr/>
          <a:lstStyle/>
          <a:p>
            <a:r>
              <a:rPr lang="en-US" dirty="0"/>
              <a:t>Tryouts?</a:t>
            </a:r>
          </a:p>
        </p:txBody>
      </p:sp>
      <p:sp>
        <p:nvSpPr>
          <p:cNvPr id="3" name="Content Placeholder 2">
            <a:extLst>
              <a:ext uri="{FF2B5EF4-FFF2-40B4-BE49-F238E27FC236}">
                <a16:creationId xmlns:a16="http://schemas.microsoft.com/office/drawing/2014/main" id="{72BBC8B2-4830-3045-AEC1-6914AA216A0B}"/>
              </a:ext>
            </a:extLst>
          </p:cNvPr>
          <p:cNvSpPr>
            <a:spLocks noGrp="1"/>
          </p:cNvSpPr>
          <p:nvPr>
            <p:ph idx="1"/>
          </p:nvPr>
        </p:nvSpPr>
        <p:spPr>
          <a:xfrm>
            <a:off x="1371600" y="1543987"/>
            <a:ext cx="9601200" cy="4323413"/>
          </a:xfrm>
        </p:spPr>
        <p:txBody>
          <a:bodyPr>
            <a:noAutofit/>
          </a:bodyPr>
          <a:lstStyle/>
          <a:p>
            <a:r>
              <a:rPr lang="en-US" sz="2200" dirty="0"/>
              <a:t>Tryouts for prospects are NOT permitted at the DI level</a:t>
            </a:r>
          </a:p>
          <a:p>
            <a:pPr lvl="1"/>
            <a:r>
              <a:rPr lang="en-US" sz="2200" b="1" dirty="0"/>
              <a:t>Exception – </a:t>
            </a:r>
            <a:r>
              <a:rPr lang="en-US" sz="2200" dirty="0"/>
              <a:t>On Campus Evaluations for basketball student-athletes</a:t>
            </a:r>
          </a:p>
          <a:p>
            <a:r>
              <a:rPr lang="en-US" sz="2200" dirty="0"/>
              <a:t>Tryouts are permitted at the DII level </a:t>
            </a:r>
          </a:p>
          <a:p>
            <a:pPr lvl="1"/>
            <a:r>
              <a:rPr lang="en-US" sz="2200" dirty="0"/>
              <a:t>One per prospect per institution per sport</a:t>
            </a:r>
          </a:p>
          <a:p>
            <a:pPr lvl="1"/>
            <a:r>
              <a:rPr lang="en-US" sz="2200" dirty="0"/>
              <a:t>Must occur outside your traditional season of sport</a:t>
            </a:r>
          </a:p>
          <a:p>
            <a:pPr lvl="1"/>
            <a:r>
              <a:rPr lang="en-US" sz="2200" dirty="0"/>
              <a:t>Must be medically cleared </a:t>
            </a:r>
            <a:r>
              <a:rPr lang="en-US" sz="2200" dirty="0" err="1"/>
              <a:t>beforehandMay</a:t>
            </a:r>
            <a:r>
              <a:rPr lang="en-US" sz="2200" dirty="0"/>
              <a:t> include current student-athletes</a:t>
            </a:r>
          </a:p>
          <a:p>
            <a:pPr lvl="1"/>
            <a:r>
              <a:rPr lang="en-US" sz="2200" dirty="0"/>
              <a:t>Limited to two hours</a:t>
            </a:r>
          </a:p>
          <a:p>
            <a:pPr lvl="1"/>
            <a:r>
              <a:rPr lang="en-US" sz="2200" dirty="0"/>
              <a:t>May provide equipment and clothing on an issuance-and-retrieval basis.</a:t>
            </a:r>
          </a:p>
          <a:p>
            <a:r>
              <a:rPr lang="en-US" sz="2200" dirty="0"/>
              <a:t>Tryouts for prospects are NOT permitted at the DIII level</a:t>
            </a:r>
          </a:p>
          <a:p>
            <a:r>
              <a:rPr lang="en-US" sz="2200" b="1" u="sng" dirty="0"/>
              <a:t>Tryouts are permitted for current college students, however, most teams do NOT hold open tryouts.</a:t>
            </a:r>
          </a:p>
          <a:p>
            <a:pPr lvl="1"/>
            <a:endParaRPr lang="en-US" sz="2200" dirty="0"/>
          </a:p>
          <a:p>
            <a:pPr lvl="1"/>
            <a:endParaRPr lang="en-US" sz="2200" dirty="0"/>
          </a:p>
        </p:txBody>
      </p:sp>
    </p:spTree>
    <p:extLst>
      <p:ext uri="{BB962C8B-B14F-4D97-AF65-F5344CB8AC3E}">
        <p14:creationId xmlns:p14="http://schemas.microsoft.com/office/powerpoint/2010/main" val="1711769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4C08B-691A-B543-B07A-B59C6A511D29}"/>
              </a:ext>
            </a:extLst>
          </p:cNvPr>
          <p:cNvSpPr>
            <a:spLocks noGrp="1"/>
          </p:cNvSpPr>
          <p:nvPr>
            <p:ph type="title"/>
          </p:nvPr>
        </p:nvSpPr>
        <p:spPr/>
        <p:txBody>
          <a:bodyPr/>
          <a:lstStyle/>
          <a:p>
            <a:r>
              <a:rPr lang="en-US" dirty="0"/>
              <a:t>Basketball OCE</a:t>
            </a:r>
          </a:p>
        </p:txBody>
      </p:sp>
      <p:sp>
        <p:nvSpPr>
          <p:cNvPr id="3" name="Content Placeholder 2">
            <a:extLst>
              <a:ext uri="{FF2B5EF4-FFF2-40B4-BE49-F238E27FC236}">
                <a16:creationId xmlns:a16="http://schemas.microsoft.com/office/drawing/2014/main" id="{A49564D5-3CF1-5345-838F-90E5DED4329F}"/>
              </a:ext>
            </a:extLst>
          </p:cNvPr>
          <p:cNvSpPr>
            <a:spLocks noGrp="1"/>
          </p:cNvSpPr>
          <p:nvPr>
            <p:ph idx="1"/>
          </p:nvPr>
        </p:nvSpPr>
        <p:spPr>
          <a:xfrm>
            <a:off x="1371600" y="1364105"/>
            <a:ext cx="9601200" cy="4503295"/>
          </a:xfrm>
        </p:spPr>
        <p:txBody>
          <a:bodyPr>
            <a:normAutofit fontScale="92500" lnSpcReduction="10000"/>
          </a:bodyPr>
          <a:lstStyle/>
          <a:p>
            <a:r>
              <a:rPr lang="en-US" dirty="0"/>
              <a:t>Only available in the sport of basketball</a:t>
            </a:r>
          </a:p>
          <a:p>
            <a:r>
              <a:rPr lang="en-US" dirty="0"/>
              <a:t>Only available to a high school or prep school senior</a:t>
            </a:r>
          </a:p>
          <a:p>
            <a:r>
              <a:rPr lang="en-US" dirty="0"/>
              <a:t>May only be conducted after the conclusion of the prospective student-athlete's season and after exhausting high school or prep school eligibility in basketball</a:t>
            </a:r>
          </a:p>
          <a:p>
            <a:r>
              <a:rPr lang="en-US" dirty="0"/>
              <a:t>May be conducted only during the prospect’s official or unofficial visit</a:t>
            </a:r>
          </a:p>
          <a:p>
            <a:r>
              <a:rPr lang="en-US" dirty="0"/>
              <a:t>Only one OCE per prospect per institution shall be permitted (applied separately to the time period in which a prospective student-athlete completes high school or preparatory school eligibility and to the time period after the prospective student-athlete enrolls full time in a collegiate institution)</a:t>
            </a:r>
          </a:p>
          <a:p>
            <a:r>
              <a:rPr lang="en-US" dirty="0"/>
              <a:t>Must be medically cleared beforehand</a:t>
            </a:r>
          </a:p>
          <a:p>
            <a:r>
              <a:rPr lang="en-US" dirty="0"/>
              <a:t>May include current student-athletes</a:t>
            </a:r>
          </a:p>
          <a:p>
            <a:r>
              <a:rPr lang="en-US" dirty="0"/>
              <a:t>Limited to two hours</a:t>
            </a:r>
          </a:p>
          <a:p>
            <a:r>
              <a:rPr lang="en-US" dirty="0"/>
              <a:t>May provide equipment and clothing on an issuance-and-retrieval basis.</a:t>
            </a:r>
          </a:p>
          <a:p>
            <a:endParaRPr lang="en-US" dirty="0"/>
          </a:p>
        </p:txBody>
      </p:sp>
    </p:spTree>
    <p:extLst>
      <p:ext uri="{BB962C8B-B14F-4D97-AF65-F5344CB8AC3E}">
        <p14:creationId xmlns:p14="http://schemas.microsoft.com/office/powerpoint/2010/main" val="15959782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79F60-6969-4745-B200-E56D896BD6EA}"/>
              </a:ext>
            </a:extLst>
          </p:cNvPr>
          <p:cNvSpPr>
            <a:spLocks noGrp="1"/>
          </p:cNvSpPr>
          <p:nvPr>
            <p:ph type="title"/>
          </p:nvPr>
        </p:nvSpPr>
        <p:spPr/>
        <p:txBody>
          <a:bodyPr/>
          <a:lstStyle/>
          <a:p>
            <a:r>
              <a:rPr lang="en-US" dirty="0"/>
              <a:t>Alternative recruiting methods</a:t>
            </a:r>
          </a:p>
        </p:txBody>
      </p:sp>
      <p:sp>
        <p:nvSpPr>
          <p:cNvPr id="3" name="Text Placeholder 2">
            <a:extLst>
              <a:ext uri="{FF2B5EF4-FFF2-40B4-BE49-F238E27FC236}">
                <a16:creationId xmlns:a16="http://schemas.microsoft.com/office/drawing/2014/main" id="{472F6049-65CB-D243-9C7B-13F7B2EF0D96}"/>
              </a:ext>
            </a:extLst>
          </p:cNvPr>
          <p:cNvSpPr>
            <a:spLocks noGrp="1"/>
          </p:cNvSpPr>
          <p:nvPr>
            <p:ph type="body" idx="1"/>
          </p:nvPr>
        </p:nvSpPr>
        <p:spPr/>
        <p:txBody>
          <a:bodyPr/>
          <a:lstStyle/>
          <a:p>
            <a:r>
              <a:rPr lang="en-US" dirty="0"/>
              <a:t>What else can I do?</a:t>
            </a:r>
          </a:p>
        </p:txBody>
      </p:sp>
    </p:spTree>
    <p:extLst>
      <p:ext uri="{BB962C8B-B14F-4D97-AF65-F5344CB8AC3E}">
        <p14:creationId xmlns:p14="http://schemas.microsoft.com/office/powerpoint/2010/main" val="23099187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A74BF-D8BD-0041-B34B-A42883C8B2E8}"/>
              </a:ext>
            </a:extLst>
          </p:cNvPr>
          <p:cNvSpPr>
            <a:spLocks noGrp="1"/>
          </p:cNvSpPr>
          <p:nvPr>
            <p:ph type="title"/>
          </p:nvPr>
        </p:nvSpPr>
        <p:spPr/>
        <p:txBody>
          <a:bodyPr/>
          <a:lstStyle/>
          <a:p>
            <a:r>
              <a:rPr lang="en-US" dirty="0"/>
              <a:t>What else can you do? VIDEO!</a:t>
            </a:r>
          </a:p>
        </p:txBody>
      </p:sp>
      <p:sp>
        <p:nvSpPr>
          <p:cNvPr id="3" name="Content Placeholder 2">
            <a:extLst>
              <a:ext uri="{FF2B5EF4-FFF2-40B4-BE49-F238E27FC236}">
                <a16:creationId xmlns:a16="http://schemas.microsoft.com/office/drawing/2014/main" id="{F40C71E4-C8D3-F349-A541-8B44D6EDA885}"/>
              </a:ext>
            </a:extLst>
          </p:cNvPr>
          <p:cNvSpPr>
            <a:spLocks noGrp="1"/>
          </p:cNvSpPr>
          <p:nvPr>
            <p:ph idx="1"/>
          </p:nvPr>
        </p:nvSpPr>
        <p:spPr>
          <a:xfrm>
            <a:off x="1371600" y="1364105"/>
            <a:ext cx="9601200" cy="5493895"/>
          </a:xfrm>
        </p:spPr>
        <p:txBody>
          <a:bodyPr>
            <a:normAutofit/>
          </a:bodyPr>
          <a:lstStyle/>
          <a:p>
            <a:pPr lvl="0"/>
            <a:r>
              <a:rPr lang="en-US" sz="2400" dirty="0"/>
              <a:t>Send videos, </a:t>
            </a:r>
            <a:r>
              <a:rPr lang="en-US" sz="2400" i="1" dirty="0"/>
              <a:t>especially</a:t>
            </a:r>
            <a:r>
              <a:rPr lang="en-US" sz="2400" dirty="0"/>
              <a:t> if the school is located far away!</a:t>
            </a:r>
          </a:p>
          <a:p>
            <a:pPr lvl="0"/>
            <a:r>
              <a:rPr lang="en-US" sz="2400" dirty="0"/>
              <a:t>Coaches viewing time is limited – keep it to around 5 minutes plus some real-time game footage. Make sure the video is good quality.</a:t>
            </a:r>
          </a:p>
          <a:p>
            <a:pPr lvl="0"/>
            <a:r>
              <a:rPr lang="en-US" sz="2400" dirty="0"/>
              <a:t>Either send the coach your jersey number with the video or somehow make it easy for the coach to identify you in the video.</a:t>
            </a:r>
          </a:p>
          <a:p>
            <a:pPr lvl="0"/>
            <a:r>
              <a:rPr lang="en-US" sz="2400" dirty="0"/>
              <a:t>Send your competition schedule along with your video – the point of a high-light video is to entice the coach to come see you in-person.	</a:t>
            </a:r>
          </a:p>
          <a:p>
            <a:pPr lvl="1"/>
            <a:r>
              <a:rPr lang="en-US" sz="2400" b="1" dirty="0"/>
              <a:t>Note: </a:t>
            </a:r>
            <a:r>
              <a:rPr lang="en-US" sz="2400" dirty="0"/>
              <a:t>Depending on your grade level, the coach may come watch you but not actually talk to you – this is usually due to NCAA rules.</a:t>
            </a:r>
          </a:p>
          <a:p>
            <a:endParaRPr lang="en-US" sz="2400" dirty="0"/>
          </a:p>
        </p:txBody>
      </p:sp>
    </p:spTree>
    <p:extLst>
      <p:ext uri="{BB962C8B-B14F-4D97-AF65-F5344CB8AC3E}">
        <p14:creationId xmlns:p14="http://schemas.microsoft.com/office/powerpoint/2010/main" val="16789894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DB241-F017-5846-889A-C89004F46831}"/>
              </a:ext>
            </a:extLst>
          </p:cNvPr>
          <p:cNvSpPr>
            <a:spLocks noGrp="1"/>
          </p:cNvSpPr>
          <p:nvPr>
            <p:ph type="title"/>
          </p:nvPr>
        </p:nvSpPr>
        <p:spPr/>
        <p:txBody>
          <a:bodyPr/>
          <a:lstStyle/>
          <a:p>
            <a:r>
              <a:rPr lang="en-US" dirty="0"/>
              <a:t>Recruiting Services</a:t>
            </a:r>
          </a:p>
        </p:txBody>
      </p:sp>
      <p:sp>
        <p:nvSpPr>
          <p:cNvPr id="3" name="Content Placeholder 2">
            <a:extLst>
              <a:ext uri="{FF2B5EF4-FFF2-40B4-BE49-F238E27FC236}">
                <a16:creationId xmlns:a16="http://schemas.microsoft.com/office/drawing/2014/main" id="{E412A00D-A9BA-9547-9254-59DCD8C4DEFD}"/>
              </a:ext>
            </a:extLst>
          </p:cNvPr>
          <p:cNvSpPr>
            <a:spLocks noGrp="1"/>
          </p:cNvSpPr>
          <p:nvPr>
            <p:ph idx="1"/>
          </p:nvPr>
        </p:nvSpPr>
        <p:spPr>
          <a:xfrm>
            <a:off x="1371600" y="1499016"/>
            <a:ext cx="9601200" cy="4368384"/>
          </a:xfrm>
        </p:spPr>
        <p:txBody>
          <a:bodyPr>
            <a:normAutofit/>
          </a:bodyPr>
          <a:lstStyle/>
          <a:p>
            <a:pPr lvl="0"/>
            <a:r>
              <a:rPr lang="en-US" sz="2400" dirty="0"/>
              <a:t>Coaches are permitted to use recruiting services. However, contacting coaches yourself is usually better than paying a recruiting service to do so. </a:t>
            </a:r>
          </a:p>
          <a:p>
            <a:pPr lvl="0"/>
            <a:r>
              <a:rPr lang="en-US" sz="2400" dirty="0"/>
              <a:t>The focus of the recruiting service is usually just the athletic aspect and not other parts of the college experience that are important to the student (i.e., class sizes, majors offered, location, etc.)</a:t>
            </a:r>
          </a:p>
          <a:p>
            <a:pPr lvl="0"/>
            <a:r>
              <a:rPr lang="en-US" sz="2400" dirty="0"/>
              <a:t>Use these as a “jumping off point.”</a:t>
            </a:r>
          </a:p>
          <a:p>
            <a:r>
              <a:rPr lang="en-US" sz="2400" dirty="0"/>
              <a:t>Do some research on which service is POPULAR for your sport. </a:t>
            </a:r>
          </a:p>
        </p:txBody>
      </p:sp>
    </p:spTree>
    <p:extLst>
      <p:ext uri="{BB962C8B-B14F-4D97-AF65-F5344CB8AC3E}">
        <p14:creationId xmlns:p14="http://schemas.microsoft.com/office/powerpoint/2010/main" val="27046389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5D25-AC0A-6F47-83D6-8E74FFF76A4C}"/>
              </a:ext>
            </a:extLst>
          </p:cNvPr>
          <p:cNvSpPr>
            <a:spLocks noGrp="1"/>
          </p:cNvSpPr>
          <p:nvPr>
            <p:ph type="title"/>
          </p:nvPr>
        </p:nvSpPr>
        <p:spPr/>
        <p:txBody>
          <a:bodyPr/>
          <a:lstStyle/>
          <a:p>
            <a:r>
              <a:rPr lang="en-US" dirty="0"/>
              <a:t>Athletic Camps/Clinics</a:t>
            </a:r>
          </a:p>
        </p:txBody>
      </p:sp>
      <p:sp>
        <p:nvSpPr>
          <p:cNvPr id="3" name="Content Placeholder 2">
            <a:extLst>
              <a:ext uri="{FF2B5EF4-FFF2-40B4-BE49-F238E27FC236}">
                <a16:creationId xmlns:a16="http://schemas.microsoft.com/office/drawing/2014/main" id="{80AA7CD7-7176-5E4E-92F5-106837312305}"/>
              </a:ext>
            </a:extLst>
          </p:cNvPr>
          <p:cNvSpPr>
            <a:spLocks noGrp="1"/>
          </p:cNvSpPr>
          <p:nvPr>
            <p:ph idx="1"/>
          </p:nvPr>
        </p:nvSpPr>
        <p:spPr>
          <a:xfrm>
            <a:off x="1371600" y="1514007"/>
            <a:ext cx="9601200" cy="4353393"/>
          </a:xfrm>
        </p:spPr>
        <p:txBody>
          <a:bodyPr>
            <a:normAutofit/>
          </a:bodyPr>
          <a:lstStyle/>
          <a:p>
            <a:r>
              <a:rPr lang="en-US" sz="2400" dirty="0"/>
              <a:t>College camps are a great way to get FACE TIME with the college coaches. These are usually advertised on the athletics website and social media. Can be costly though and require travel.</a:t>
            </a:r>
          </a:p>
          <a:p>
            <a:r>
              <a:rPr lang="en-US" sz="2400" dirty="0"/>
              <a:t>Coaches of the college putting on a </a:t>
            </a:r>
            <a:r>
              <a:rPr lang="en-US" sz="2400" b="1" u="sng" dirty="0"/>
              <a:t>camp</a:t>
            </a:r>
            <a:r>
              <a:rPr lang="en-US" sz="2400" dirty="0"/>
              <a:t> are permitted to have recruiting conversations with you during camp – even if they couldn’t otherwise have contact with you (i.e., if you are a freshman or sophomore); however, they cannot extend written offers for athletic scholarships during this time.</a:t>
            </a:r>
          </a:p>
          <a:p>
            <a:r>
              <a:rPr lang="en-US" sz="2400" dirty="0"/>
              <a:t>Tryouts are not permitted at the DI level so this is as close as you will usually get!</a:t>
            </a:r>
          </a:p>
          <a:p>
            <a:endParaRPr lang="en-US" sz="2400" dirty="0"/>
          </a:p>
        </p:txBody>
      </p:sp>
    </p:spTree>
    <p:extLst>
      <p:ext uri="{BB962C8B-B14F-4D97-AF65-F5344CB8AC3E}">
        <p14:creationId xmlns:p14="http://schemas.microsoft.com/office/powerpoint/2010/main" val="17968598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368A9-A829-F146-BAA6-D7DA848EBA9F}"/>
              </a:ext>
            </a:extLst>
          </p:cNvPr>
          <p:cNvSpPr>
            <a:spLocks noGrp="1"/>
          </p:cNvSpPr>
          <p:nvPr>
            <p:ph type="title"/>
          </p:nvPr>
        </p:nvSpPr>
        <p:spPr/>
        <p:txBody>
          <a:bodyPr/>
          <a:lstStyle/>
          <a:p>
            <a:r>
              <a:rPr lang="en-US" dirty="0"/>
              <a:t>What I need to know about commitments</a:t>
            </a:r>
          </a:p>
        </p:txBody>
      </p:sp>
      <p:sp>
        <p:nvSpPr>
          <p:cNvPr id="3" name="Text Placeholder 2">
            <a:extLst>
              <a:ext uri="{FF2B5EF4-FFF2-40B4-BE49-F238E27FC236}">
                <a16:creationId xmlns:a16="http://schemas.microsoft.com/office/drawing/2014/main" id="{B58D3FF4-BDF9-9441-81AA-AAD5174EDEEE}"/>
              </a:ext>
            </a:extLst>
          </p:cNvPr>
          <p:cNvSpPr>
            <a:spLocks noGrp="1"/>
          </p:cNvSpPr>
          <p:nvPr>
            <p:ph type="body" idx="1"/>
          </p:nvPr>
        </p:nvSpPr>
        <p:spPr/>
        <p:txBody>
          <a:bodyPr/>
          <a:lstStyle/>
          <a:p>
            <a:r>
              <a:rPr lang="en-US" dirty="0"/>
              <a:t>Admissions vs Commitments</a:t>
            </a:r>
          </a:p>
        </p:txBody>
      </p:sp>
    </p:spTree>
    <p:extLst>
      <p:ext uri="{BB962C8B-B14F-4D97-AF65-F5344CB8AC3E}">
        <p14:creationId xmlns:p14="http://schemas.microsoft.com/office/powerpoint/2010/main" val="9021684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C64E3-A9F1-894C-B00D-BFA3258E6E34}"/>
              </a:ext>
            </a:extLst>
          </p:cNvPr>
          <p:cNvSpPr>
            <a:spLocks noGrp="1"/>
          </p:cNvSpPr>
          <p:nvPr>
            <p:ph type="title"/>
          </p:nvPr>
        </p:nvSpPr>
        <p:spPr/>
        <p:txBody>
          <a:bodyPr/>
          <a:lstStyle/>
          <a:p>
            <a:r>
              <a:rPr lang="en-US" dirty="0"/>
              <a:t>What is the National Letter of Intent?</a:t>
            </a:r>
          </a:p>
        </p:txBody>
      </p:sp>
      <p:sp>
        <p:nvSpPr>
          <p:cNvPr id="3" name="Content Placeholder 2">
            <a:extLst>
              <a:ext uri="{FF2B5EF4-FFF2-40B4-BE49-F238E27FC236}">
                <a16:creationId xmlns:a16="http://schemas.microsoft.com/office/drawing/2014/main" id="{7FB50241-0E95-5742-A7F3-A788D8B2A842}"/>
              </a:ext>
            </a:extLst>
          </p:cNvPr>
          <p:cNvSpPr>
            <a:spLocks noGrp="1"/>
          </p:cNvSpPr>
          <p:nvPr>
            <p:ph idx="1"/>
          </p:nvPr>
        </p:nvSpPr>
        <p:spPr>
          <a:xfrm>
            <a:off x="1371600" y="1394085"/>
            <a:ext cx="9601200" cy="4473315"/>
          </a:xfrm>
        </p:spPr>
        <p:txBody>
          <a:bodyPr/>
          <a:lstStyle/>
          <a:p>
            <a:r>
              <a:rPr lang="en-US" dirty="0"/>
              <a:t>The NLI is a voluntary program with regard to both institutions and student-athletes. No prospective student-athlete (PSA) or parent is required to sign the NLI and no institution is required to join the program.</a:t>
            </a:r>
          </a:p>
          <a:p>
            <a:r>
              <a:rPr lang="en-US" dirty="0"/>
              <a:t>The NLI is a binding agreement between a PSA and an NLI member institution.</a:t>
            </a:r>
          </a:p>
          <a:p>
            <a:r>
              <a:rPr lang="en-US" dirty="0"/>
              <a:t>The NLI only binds the PSA in attending the institution for the FIRST year of enrollment. SA must receive athletic aid in the SAME year as the NLI. Does not guarantee athletic aid after that…</a:t>
            </a:r>
          </a:p>
          <a:p>
            <a:r>
              <a:rPr lang="en-US" dirty="0"/>
              <a:t>There are penalties for not fulfilling all of the provisions of the NLI – Check out </a:t>
            </a:r>
            <a:r>
              <a:rPr lang="en-US" dirty="0">
                <a:hlinkClick r:id="rId2"/>
              </a:rPr>
              <a:t>www.nationalletter.org</a:t>
            </a:r>
            <a:r>
              <a:rPr lang="en-US" dirty="0"/>
              <a:t> for more details.</a:t>
            </a:r>
          </a:p>
          <a:p>
            <a:endParaRPr lang="en-US" dirty="0"/>
          </a:p>
          <a:p>
            <a:endParaRPr lang="en-US" dirty="0"/>
          </a:p>
        </p:txBody>
      </p:sp>
      <p:pic>
        <p:nvPicPr>
          <p:cNvPr id="6" name="Picture 5">
            <a:extLst>
              <a:ext uri="{FF2B5EF4-FFF2-40B4-BE49-F238E27FC236}">
                <a16:creationId xmlns:a16="http://schemas.microsoft.com/office/drawing/2014/main" id="{5B280848-B91A-2F41-BB07-20D0BDFFFDF0}"/>
              </a:ext>
            </a:extLst>
          </p:cNvPr>
          <p:cNvPicPr>
            <a:picLocks noChangeAspect="1"/>
          </p:cNvPicPr>
          <p:nvPr/>
        </p:nvPicPr>
        <p:blipFill>
          <a:blip r:embed="rId3"/>
          <a:stretch>
            <a:fillRect/>
          </a:stretch>
        </p:blipFill>
        <p:spPr>
          <a:xfrm>
            <a:off x="10687987" y="168928"/>
            <a:ext cx="1314666" cy="909368"/>
          </a:xfrm>
          <a:prstGeom prst="rect">
            <a:avLst/>
          </a:prstGeom>
        </p:spPr>
      </p:pic>
      <p:pic>
        <p:nvPicPr>
          <p:cNvPr id="7" name="Picture 6">
            <a:extLst>
              <a:ext uri="{FF2B5EF4-FFF2-40B4-BE49-F238E27FC236}">
                <a16:creationId xmlns:a16="http://schemas.microsoft.com/office/drawing/2014/main" id="{92DC9CBB-4D33-B94C-8E36-BAEA4C6575D0}"/>
              </a:ext>
            </a:extLst>
          </p:cNvPr>
          <p:cNvPicPr>
            <a:picLocks noChangeAspect="1"/>
          </p:cNvPicPr>
          <p:nvPr/>
        </p:nvPicPr>
        <p:blipFill>
          <a:blip r:embed="rId4"/>
          <a:stretch>
            <a:fillRect/>
          </a:stretch>
        </p:blipFill>
        <p:spPr>
          <a:xfrm>
            <a:off x="1184222" y="4589929"/>
            <a:ext cx="10348210" cy="2136057"/>
          </a:xfrm>
          <a:prstGeom prst="rect">
            <a:avLst/>
          </a:prstGeom>
        </p:spPr>
      </p:pic>
    </p:spTree>
    <p:extLst>
      <p:ext uri="{BB962C8B-B14F-4D97-AF65-F5344CB8AC3E}">
        <p14:creationId xmlns:p14="http://schemas.microsoft.com/office/powerpoint/2010/main" val="29819696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754EC-3016-6A49-847E-6EFBC3E2F9C8}"/>
              </a:ext>
            </a:extLst>
          </p:cNvPr>
          <p:cNvSpPr>
            <a:spLocks noGrp="1"/>
          </p:cNvSpPr>
          <p:nvPr>
            <p:ph type="title"/>
          </p:nvPr>
        </p:nvSpPr>
        <p:spPr/>
        <p:txBody>
          <a:bodyPr/>
          <a:lstStyle/>
          <a:p>
            <a:r>
              <a:rPr lang="en-US" dirty="0"/>
              <a:t>Who issues the NLI?</a:t>
            </a:r>
          </a:p>
        </p:txBody>
      </p:sp>
      <p:sp>
        <p:nvSpPr>
          <p:cNvPr id="3" name="Content Placeholder 2">
            <a:extLst>
              <a:ext uri="{FF2B5EF4-FFF2-40B4-BE49-F238E27FC236}">
                <a16:creationId xmlns:a16="http://schemas.microsoft.com/office/drawing/2014/main" id="{B6E3D377-AD8D-DC46-97DF-E046F49E1DE8}"/>
              </a:ext>
            </a:extLst>
          </p:cNvPr>
          <p:cNvSpPr>
            <a:spLocks noGrp="1"/>
          </p:cNvSpPr>
          <p:nvPr>
            <p:ph idx="1"/>
          </p:nvPr>
        </p:nvSpPr>
        <p:spPr>
          <a:xfrm>
            <a:off x="1371600" y="1454046"/>
            <a:ext cx="9601200" cy="4976734"/>
          </a:xfrm>
        </p:spPr>
        <p:txBody>
          <a:bodyPr>
            <a:noAutofit/>
          </a:bodyPr>
          <a:lstStyle/>
          <a:p>
            <a:r>
              <a:rPr lang="en-US" sz="2200" b="1" dirty="0"/>
              <a:t>NCAA DI &amp; DII - </a:t>
            </a:r>
            <a:r>
              <a:rPr lang="en-US" sz="2200" dirty="0"/>
              <a:t>An NLI must be accompanied by an athletics aid agreement so only NCAA Division I and II institutions can issue a NLI. </a:t>
            </a:r>
            <a:endParaRPr lang="en-US" sz="2200" b="1" dirty="0"/>
          </a:p>
          <a:p>
            <a:r>
              <a:rPr lang="en-US" sz="2200" b="1" dirty="0"/>
              <a:t>NCAA DIII - </a:t>
            </a:r>
            <a:r>
              <a:rPr lang="en-US" sz="2200" dirty="0"/>
              <a:t>Institutions are permitted to use a standard, NCAA provided, non-binding celebratory signing form. A college-bound student-athlete is permitted to sign the celebratory signing form at any point, including high school signing events, after the student-athlete has been accepted to the institution.</a:t>
            </a:r>
          </a:p>
          <a:p>
            <a:r>
              <a:rPr lang="en-US" sz="2200" b="1" dirty="0"/>
              <a:t>NAIA - </a:t>
            </a:r>
            <a:r>
              <a:rPr lang="en-US" sz="2200" dirty="0"/>
              <a:t>Prospective students can make written or verbal commitments to attend and participate in athletics at an NAIA member institution. An institution is free to develop and implement its own process for obtaining commitments from a prospective student. These methods can include, but are not limited to, formal financial aid agreements, signed estimated offers of financial aid and athletic letters of intent. </a:t>
            </a:r>
          </a:p>
          <a:p>
            <a:endParaRPr lang="en-US" sz="2200" dirty="0"/>
          </a:p>
        </p:txBody>
      </p:sp>
      <p:pic>
        <p:nvPicPr>
          <p:cNvPr id="4" name="Picture 3">
            <a:extLst>
              <a:ext uri="{FF2B5EF4-FFF2-40B4-BE49-F238E27FC236}">
                <a16:creationId xmlns:a16="http://schemas.microsoft.com/office/drawing/2014/main" id="{9085B33A-1960-8F4A-AA8F-451A7DE3D325}"/>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9307889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67C22-3CD1-AD49-B033-4219805BED63}"/>
              </a:ext>
            </a:extLst>
          </p:cNvPr>
          <p:cNvSpPr>
            <a:spLocks noGrp="1"/>
          </p:cNvSpPr>
          <p:nvPr>
            <p:ph type="title"/>
          </p:nvPr>
        </p:nvSpPr>
        <p:spPr/>
        <p:txBody>
          <a:bodyPr/>
          <a:lstStyle/>
          <a:p>
            <a:r>
              <a:rPr lang="en-US" dirty="0"/>
              <a:t>Who Signs the NLI?</a:t>
            </a:r>
          </a:p>
        </p:txBody>
      </p:sp>
      <p:sp>
        <p:nvSpPr>
          <p:cNvPr id="3" name="Content Placeholder 2">
            <a:extLst>
              <a:ext uri="{FF2B5EF4-FFF2-40B4-BE49-F238E27FC236}">
                <a16:creationId xmlns:a16="http://schemas.microsoft.com/office/drawing/2014/main" id="{2077AB42-E486-0741-BE42-C6DED0B9946D}"/>
              </a:ext>
            </a:extLst>
          </p:cNvPr>
          <p:cNvSpPr>
            <a:spLocks noGrp="1"/>
          </p:cNvSpPr>
          <p:nvPr>
            <p:ph idx="1"/>
          </p:nvPr>
        </p:nvSpPr>
        <p:spPr>
          <a:xfrm>
            <a:off x="1371600" y="1595168"/>
            <a:ext cx="9601200" cy="4272232"/>
          </a:xfrm>
        </p:spPr>
        <p:txBody>
          <a:bodyPr>
            <a:noAutofit/>
          </a:bodyPr>
          <a:lstStyle/>
          <a:p>
            <a:r>
              <a:rPr lang="en-US" sz="2200" b="1" dirty="0"/>
              <a:t>Who Can Sign: </a:t>
            </a:r>
            <a:r>
              <a:rPr lang="en-US" sz="2200" dirty="0"/>
              <a:t>Prospective student-athletes entering a four-year institution for the </a:t>
            </a:r>
            <a:r>
              <a:rPr lang="en-US" sz="2200" u="sng" dirty="0"/>
              <a:t>first time</a:t>
            </a:r>
            <a:r>
              <a:rPr lang="en-US" sz="2200" dirty="0"/>
              <a:t> as full time students.</a:t>
            </a:r>
            <a:endParaRPr lang="en-US" sz="2200" b="1" dirty="0"/>
          </a:p>
          <a:p>
            <a:pPr lvl="1"/>
            <a:r>
              <a:rPr lang="en-US" sz="2200" dirty="0"/>
              <a:t>High school Seniors</a:t>
            </a:r>
          </a:p>
          <a:p>
            <a:pPr lvl="1"/>
            <a:r>
              <a:rPr lang="en-US" sz="2200" dirty="0"/>
              <a:t>Junior college transfers</a:t>
            </a:r>
          </a:p>
          <a:p>
            <a:pPr marL="0" indent="0">
              <a:buNone/>
            </a:pPr>
            <a:r>
              <a:rPr lang="en-US" sz="2200" dirty="0"/>
              <a:t>*If a PSA reclassifies her graduation year (e.g., junior to senior), the PSA can sign during the NLI signing period prior to the upcoming fall enrollment.</a:t>
            </a:r>
          </a:p>
          <a:p>
            <a:pPr marL="457200" lvl="1" indent="0">
              <a:buNone/>
            </a:pPr>
            <a:endParaRPr lang="en-US" sz="2200" dirty="0"/>
          </a:p>
          <a:p>
            <a:r>
              <a:rPr lang="en-US" sz="2200" b="1" dirty="0"/>
              <a:t>Requirements to Sign:</a:t>
            </a:r>
          </a:p>
          <a:p>
            <a:pPr lvl="1"/>
            <a:r>
              <a:rPr lang="en-US" sz="2200" dirty="0"/>
              <a:t>Register with NCAA Eligibility Center</a:t>
            </a:r>
          </a:p>
          <a:p>
            <a:pPr lvl="1"/>
            <a:r>
              <a:rPr lang="en-US" sz="2200" dirty="0"/>
              <a:t>Complete the amateurism certification questionnaire administered by the NCAA Eligibility Center (DI)</a:t>
            </a:r>
          </a:p>
          <a:p>
            <a:pPr lvl="1"/>
            <a:r>
              <a:rPr lang="en-US" sz="2200" dirty="0"/>
              <a:t>Submit transcript to institution (DII)</a:t>
            </a:r>
          </a:p>
          <a:p>
            <a:endParaRPr lang="en-US" sz="2200" dirty="0"/>
          </a:p>
        </p:txBody>
      </p:sp>
      <p:pic>
        <p:nvPicPr>
          <p:cNvPr id="4" name="Picture 3">
            <a:extLst>
              <a:ext uri="{FF2B5EF4-FFF2-40B4-BE49-F238E27FC236}">
                <a16:creationId xmlns:a16="http://schemas.microsoft.com/office/drawing/2014/main" id="{89387D0E-3EDF-3B45-B2C4-4E3D3E02A744}"/>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1039365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CE8BA-E374-F044-97A1-7BCA1CD2D992}"/>
              </a:ext>
            </a:extLst>
          </p:cNvPr>
          <p:cNvSpPr>
            <a:spLocks noGrp="1"/>
          </p:cNvSpPr>
          <p:nvPr>
            <p:ph type="title"/>
          </p:nvPr>
        </p:nvSpPr>
        <p:spPr/>
        <p:txBody>
          <a:bodyPr/>
          <a:lstStyle/>
          <a:p>
            <a:r>
              <a:rPr lang="en-US" dirty="0"/>
              <a:t>Tips on Commitments</a:t>
            </a:r>
          </a:p>
        </p:txBody>
      </p:sp>
      <p:sp>
        <p:nvSpPr>
          <p:cNvPr id="3" name="Content Placeholder 2">
            <a:extLst>
              <a:ext uri="{FF2B5EF4-FFF2-40B4-BE49-F238E27FC236}">
                <a16:creationId xmlns:a16="http://schemas.microsoft.com/office/drawing/2014/main" id="{CD20838A-7DAB-7E49-87CF-BAF13057D890}"/>
              </a:ext>
            </a:extLst>
          </p:cNvPr>
          <p:cNvSpPr>
            <a:spLocks noGrp="1"/>
          </p:cNvSpPr>
          <p:nvPr>
            <p:ph idx="1"/>
          </p:nvPr>
        </p:nvSpPr>
        <p:spPr>
          <a:xfrm>
            <a:off x="1371600" y="1439056"/>
            <a:ext cx="9601200" cy="4428344"/>
          </a:xfrm>
        </p:spPr>
        <p:txBody>
          <a:bodyPr>
            <a:normAutofit/>
          </a:bodyPr>
          <a:lstStyle/>
          <a:p>
            <a:pPr lvl="0"/>
            <a:r>
              <a:rPr lang="en-US" b="1" dirty="0"/>
              <a:t>Verbal Commitment:</a:t>
            </a:r>
            <a:r>
              <a:rPr lang="en-US" dirty="0"/>
              <a:t> stating publicly one’s intentions to attend a certain college is a </a:t>
            </a:r>
            <a:r>
              <a:rPr lang="en-US" u="sng" dirty="0"/>
              <a:t>non-binding</a:t>
            </a:r>
            <a:r>
              <a:rPr lang="en-US" dirty="0"/>
              <a:t>, oral agreement between the prospective student-athlete and the college.</a:t>
            </a:r>
          </a:p>
          <a:p>
            <a:pPr lvl="0"/>
            <a:r>
              <a:rPr lang="en-US" b="1" dirty="0"/>
              <a:t>National Letter of Intent (NLI):</a:t>
            </a:r>
            <a:r>
              <a:rPr lang="en-US" dirty="0"/>
              <a:t> a </a:t>
            </a:r>
            <a:r>
              <a:rPr lang="en-US" u="sng" dirty="0"/>
              <a:t>binding</a:t>
            </a:r>
            <a:r>
              <a:rPr lang="en-US" dirty="0"/>
              <a:t> agreement between the prospective student-athlete and a college. Prospective student-athlete is agreeing to attend the college for at least one academic year and the college is agreeing to provide athletics financial aid for at least one academic year. Once the NLI is signed, a recruiting ban is put into place and other colleges must cease contact with the prospective student-athlete. </a:t>
            </a:r>
          </a:p>
          <a:p>
            <a:pPr lvl="0"/>
            <a:r>
              <a:rPr lang="en-US" b="1" dirty="0"/>
              <a:t>Being recruited and admitted are NOT the same thing!</a:t>
            </a:r>
            <a:r>
              <a:rPr lang="en-US" dirty="0"/>
              <a:t> You MUST apply to the college to be admitted. If you sign a NLI and are later denied admission to the college then your NLI is no longer valid.</a:t>
            </a:r>
          </a:p>
          <a:p>
            <a:endParaRPr lang="en-US" dirty="0"/>
          </a:p>
        </p:txBody>
      </p:sp>
    </p:spTree>
    <p:extLst>
      <p:ext uri="{BB962C8B-B14F-4D97-AF65-F5344CB8AC3E}">
        <p14:creationId xmlns:p14="http://schemas.microsoft.com/office/powerpoint/2010/main" val="18605062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8488D-5E5D-E740-8763-17FF6EC644AF}"/>
              </a:ext>
            </a:extLst>
          </p:cNvPr>
          <p:cNvSpPr>
            <a:spLocks noGrp="1"/>
          </p:cNvSpPr>
          <p:nvPr>
            <p:ph type="title"/>
          </p:nvPr>
        </p:nvSpPr>
        <p:spPr/>
        <p:txBody>
          <a:bodyPr/>
          <a:lstStyle/>
          <a:p>
            <a:r>
              <a:rPr lang="en-US" dirty="0"/>
              <a:t>Resources</a:t>
            </a:r>
          </a:p>
        </p:txBody>
      </p:sp>
      <p:sp>
        <p:nvSpPr>
          <p:cNvPr id="3" name="Content Placeholder 2">
            <a:extLst>
              <a:ext uri="{FF2B5EF4-FFF2-40B4-BE49-F238E27FC236}">
                <a16:creationId xmlns:a16="http://schemas.microsoft.com/office/drawing/2014/main" id="{3907DA27-F7AC-324E-B000-C690171B1FD7}"/>
              </a:ext>
            </a:extLst>
          </p:cNvPr>
          <p:cNvSpPr>
            <a:spLocks noGrp="1"/>
          </p:cNvSpPr>
          <p:nvPr>
            <p:ph idx="1"/>
          </p:nvPr>
        </p:nvSpPr>
        <p:spPr>
          <a:xfrm>
            <a:off x="1371600" y="1409075"/>
            <a:ext cx="9601200" cy="4458325"/>
          </a:xfrm>
        </p:spPr>
        <p:txBody>
          <a:bodyPr>
            <a:normAutofit/>
          </a:bodyPr>
          <a:lstStyle/>
          <a:p>
            <a:r>
              <a:rPr lang="en-US" sz="2400" b="1" dirty="0"/>
              <a:t>Carondelet Athletics Website – </a:t>
            </a:r>
            <a:r>
              <a:rPr lang="en-US" sz="2400" dirty="0">
                <a:hlinkClick r:id="rId2"/>
              </a:rPr>
              <a:t>College Recruitment Resources</a:t>
            </a:r>
            <a:endParaRPr lang="en-US" sz="2400" dirty="0"/>
          </a:p>
          <a:p>
            <a:r>
              <a:rPr lang="en-US" sz="2400" b="1" dirty="0"/>
              <a:t>NCAA Eligibility Center – </a:t>
            </a:r>
            <a:r>
              <a:rPr lang="en-US" sz="2400" dirty="0">
                <a:hlinkClick r:id="rId3"/>
              </a:rPr>
              <a:t>www.eligibilitycenter.org</a:t>
            </a:r>
            <a:endParaRPr lang="en-US" sz="2400" dirty="0"/>
          </a:p>
          <a:p>
            <a:r>
              <a:rPr lang="en-US" sz="2400" b="1" dirty="0"/>
              <a:t>NAIA Eligibility Center – </a:t>
            </a:r>
            <a:r>
              <a:rPr lang="en-US" sz="2400" dirty="0">
                <a:hlinkClick r:id="rId4"/>
              </a:rPr>
              <a:t>www.playNAIA.org</a:t>
            </a:r>
            <a:r>
              <a:rPr lang="en-US" sz="2400" dirty="0"/>
              <a:t>	</a:t>
            </a:r>
          </a:p>
          <a:p>
            <a:r>
              <a:rPr lang="en-US" sz="2400" dirty="0">
                <a:hlinkClick r:id="rId5"/>
              </a:rPr>
              <a:t>NCAA Guide for the College Bound Student-Athlete</a:t>
            </a:r>
            <a:endParaRPr lang="en-US" sz="2400" dirty="0"/>
          </a:p>
          <a:p>
            <a:r>
              <a:rPr lang="en-US" sz="2400" dirty="0">
                <a:hlinkClick r:id="rId6"/>
              </a:rPr>
              <a:t>NAIA Guide for the College Bound Student-Athlete</a:t>
            </a:r>
            <a:endParaRPr lang="en-US" sz="2400" dirty="0"/>
          </a:p>
          <a:p>
            <a:r>
              <a:rPr lang="en-US" sz="2400" dirty="0">
                <a:hlinkClick r:id="rId7"/>
              </a:rPr>
              <a:t>Quick Reference Guide to the NLI</a:t>
            </a:r>
            <a:endParaRPr lang="en-US" sz="2400" dirty="0"/>
          </a:p>
        </p:txBody>
      </p:sp>
      <p:pic>
        <p:nvPicPr>
          <p:cNvPr id="4" name="Picture 3">
            <a:extLst>
              <a:ext uri="{FF2B5EF4-FFF2-40B4-BE49-F238E27FC236}">
                <a16:creationId xmlns:a16="http://schemas.microsoft.com/office/drawing/2014/main" id="{B827D7FA-9DA7-4D4D-9D0E-D88424E00718}"/>
              </a:ext>
            </a:extLst>
          </p:cNvPr>
          <p:cNvPicPr>
            <a:picLocks noChangeAspect="1"/>
          </p:cNvPicPr>
          <p:nvPr/>
        </p:nvPicPr>
        <p:blipFill>
          <a:blip r:embed="rId8"/>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556507329"/>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{B91FFEB2-495B-B84C-A431-5FC73791EF54}tf10001072</Template>
  <TotalTime>6596</TotalTime>
  <Words>3340</Words>
  <Application>Microsoft Macintosh PowerPoint</Application>
  <PresentationFormat>Widescreen</PresentationFormat>
  <Paragraphs>276</Paragraphs>
  <Slides>46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46</vt:i4>
      </vt:variant>
    </vt:vector>
  </HeadingPairs>
  <TitlesOfParts>
    <vt:vector size="50" baseType="lpstr">
      <vt:lpstr>Arial</vt:lpstr>
      <vt:lpstr>Calibri</vt:lpstr>
      <vt:lpstr>Franklin Gothic Book</vt:lpstr>
      <vt:lpstr>Crop</vt:lpstr>
      <vt:lpstr>College recruitment workshop</vt:lpstr>
      <vt:lpstr>Agenda</vt:lpstr>
      <vt:lpstr>How to communicate</vt:lpstr>
      <vt:lpstr>Tips for Reaching Out</vt:lpstr>
      <vt:lpstr>PowerPoint Presentation</vt:lpstr>
      <vt:lpstr>Who should I email?</vt:lpstr>
      <vt:lpstr>PowerPoint Presentation</vt:lpstr>
      <vt:lpstr>Tips for Correspondence….</vt:lpstr>
      <vt:lpstr>PowerPoint Presentation</vt:lpstr>
      <vt:lpstr>Social Media Tips</vt:lpstr>
      <vt:lpstr>Questions to Ask Coaches</vt:lpstr>
      <vt:lpstr>WHEN to Contact: NCAA Telephone Calls, Emails, Text Messages (correspondence)</vt:lpstr>
      <vt:lpstr>What does this mean?</vt:lpstr>
      <vt:lpstr>When to Contact: NAIA Recruiting</vt:lpstr>
      <vt:lpstr>Showing off your assets</vt:lpstr>
      <vt:lpstr>Tips for Putting Your Best Foot Forward</vt:lpstr>
      <vt:lpstr>PowerPoint Presentation</vt:lpstr>
      <vt:lpstr>PowerPoint Presentation</vt:lpstr>
      <vt:lpstr>NCAA Eligibility Center</vt:lpstr>
      <vt:lpstr>NCAA Eligibility Center: Account Types</vt:lpstr>
      <vt:lpstr>NCAA Eligibility Center</vt:lpstr>
      <vt:lpstr>NCAA Amateurism Requirements </vt:lpstr>
      <vt:lpstr>NAIA Amateurism Requirements</vt:lpstr>
      <vt:lpstr>Prepping for campus visits</vt:lpstr>
      <vt:lpstr>Why Campus Visits are Important!</vt:lpstr>
      <vt:lpstr>Recruiting 101: Campus Visits</vt:lpstr>
      <vt:lpstr>Tips for Unofficial Visits</vt:lpstr>
      <vt:lpstr>Recruiting 101: Recruiting Calendars</vt:lpstr>
      <vt:lpstr>Recruiting 101: DI &amp; DII Recruiting Periods Defined</vt:lpstr>
      <vt:lpstr>Tips for Official Visits</vt:lpstr>
      <vt:lpstr>Official Visit Requirements:</vt:lpstr>
      <vt:lpstr>MORE….</vt:lpstr>
      <vt:lpstr>Time to Talk Scholarships….</vt:lpstr>
      <vt:lpstr>Head Count vs Equivalency Sports</vt:lpstr>
      <vt:lpstr>Tryouts?</vt:lpstr>
      <vt:lpstr>Basketball OCE</vt:lpstr>
      <vt:lpstr>Alternative recruiting methods</vt:lpstr>
      <vt:lpstr>What else can you do? VIDEO!</vt:lpstr>
      <vt:lpstr>Recruiting Services</vt:lpstr>
      <vt:lpstr>Athletic Camps/Clinics</vt:lpstr>
      <vt:lpstr>What I need to know about commitments</vt:lpstr>
      <vt:lpstr>What is the National Letter of Intent?</vt:lpstr>
      <vt:lpstr>Who issues the NLI?</vt:lpstr>
      <vt:lpstr>Who Signs the NLI?</vt:lpstr>
      <vt:lpstr>Tips on Commitments</vt:lpstr>
      <vt:lpstr>Resources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NCAA Recruiting &amp; Eligibility</dc:title>
  <dc:creator>Piper Brewster</dc:creator>
  <cp:lastModifiedBy>Piper Brewster</cp:lastModifiedBy>
  <cp:revision>40</cp:revision>
  <dcterms:created xsi:type="dcterms:W3CDTF">2022-10-03T21:38:07Z</dcterms:created>
  <dcterms:modified xsi:type="dcterms:W3CDTF">2022-10-14T18:06:52Z</dcterms:modified>
</cp:coreProperties>
</file>