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8" r:id="rId1"/>
  </p:sldMasterIdLst>
  <p:notesMasterIdLst>
    <p:notesMasterId r:id="rId31"/>
  </p:notesMasterIdLst>
  <p:sldIdLst>
    <p:sldId id="256" r:id="rId2"/>
    <p:sldId id="257" r:id="rId3"/>
    <p:sldId id="286" r:id="rId4"/>
    <p:sldId id="273" r:id="rId5"/>
    <p:sldId id="287" r:id="rId6"/>
    <p:sldId id="288" r:id="rId7"/>
    <p:sldId id="300" r:id="rId8"/>
    <p:sldId id="299" r:id="rId9"/>
    <p:sldId id="297" r:id="rId10"/>
    <p:sldId id="303" r:id="rId11"/>
    <p:sldId id="306" r:id="rId12"/>
    <p:sldId id="305" r:id="rId13"/>
    <p:sldId id="309" r:id="rId14"/>
    <p:sldId id="289" r:id="rId15"/>
    <p:sldId id="290" r:id="rId16"/>
    <p:sldId id="291" r:id="rId17"/>
    <p:sldId id="310" r:id="rId18"/>
    <p:sldId id="292" r:id="rId19"/>
    <p:sldId id="258" r:id="rId20"/>
    <p:sldId id="259" r:id="rId21"/>
    <p:sldId id="260" r:id="rId22"/>
    <p:sldId id="308" r:id="rId23"/>
    <p:sldId id="312" r:id="rId24"/>
    <p:sldId id="261" r:id="rId25"/>
    <p:sldId id="301" r:id="rId26"/>
    <p:sldId id="262" r:id="rId27"/>
    <p:sldId id="293" r:id="rId28"/>
    <p:sldId id="307" r:id="rId29"/>
    <p:sldId id="313"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04"/>
    <p:restoredTop sz="94659"/>
  </p:normalViewPr>
  <p:slideViewPr>
    <p:cSldViewPr snapToGrid="0" snapToObjects="1">
      <p:cViewPr varScale="1">
        <p:scale>
          <a:sx n="85" d="100"/>
          <a:sy n="85" d="100"/>
        </p:scale>
        <p:origin x="192" y="22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7564EBF-18E1-6644-B5BF-3E8914BE153E}" type="datetimeFigureOut">
              <a:rPr lang="en-US" smtClean="0"/>
              <a:t>10/4/22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CB41E5A-DCFB-C942-979B-EFE0DC87091C}" type="slidenum">
              <a:rPr lang="en-US" smtClean="0"/>
              <a:t>‹#›</a:t>
            </a:fld>
            <a:endParaRPr lang="en-US"/>
          </a:p>
        </p:txBody>
      </p:sp>
    </p:spTree>
    <p:extLst>
      <p:ext uri="{BB962C8B-B14F-4D97-AF65-F5344CB8AC3E}">
        <p14:creationId xmlns:p14="http://schemas.microsoft.com/office/powerpoint/2010/main" val="21204078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CB41E5A-DCFB-C942-979B-EFE0DC87091C}" type="slidenum">
              <a:rPr lang="en-US" smtClean="0"/>
              <a:t>8</a:t>
            </a:fld>
            <a:endParaRPr lang="en-US"/>
          </a:p>
        </p:txBody>
      </p:sp>
    </p:spTree>
    <p:extLst>
      <p:ext uri="{BB962C8B-B14F-4D97-AF65-F5344CB8AC3E}">
        <p14:creationId xmlns:p14="http://schemas.microsoft.com/office/powerpoint/2010/main" val="19789873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21243E4C-BD3C-9B42-9626-693035970E14}" type="datetimeFigureOut">
              <a:rPr lang="en-US" smtClean="0"/>
              <a:t>10/3/22</a:t>
            </a:fld>
            <a:endParaRPr lang="en-US"/>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n-US"/>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AA964013-F8CE-C04F-A02D-23C999B6D79E}" type="slidenum">
              <a:rPr lang="en-US" smtClean="0"/>
              <a:t>‹#›</a:t>
            </a:fld>
            <a:endParaRPr lang="en-US"/>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extLst>
      <p:ext uri="{BB962C8B-B14F-4D97-AF65-F5344CB8AC3E}">
        <p14:creationId xmlns:p14="http://schemas.microsoft.com/office/powerpoint/2010/main" val="2330749636"/>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1243E4C-BD3C-9B42-9626-693035970E14}" type="datetimeFigureOut">
              <a:rPr lang="en-US" smtClean="0"/>
              <a:t>10/3/22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964013-F8CE-C04F-A02D-23C999B6D79E}" type="slidenum">
              <a:rPr lang="en-US" smtClean="0"/>
              <a:t>‹#›</a:t>
            </a:fld>
            <a:endParaRPr lang="en-US"/>
          </a:p>
        </p:txBody>
      </p:sp>
    </p:spTree>
    <p:extLst>
      <p:ext uri="{BB962C8B-B14F-4D97-AF65-F5344CB8AC3E}">
        <p14:creationId xmlns:p14="http://schemas.microsoft.com/office/powerpoint/2010/main" val="29648863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21243E4C-BD3C-9B42-9626-693035970E14}" type="datetimeFigureOut">
              <a:rPr lang="en-US" smtClean="0"/>
              <a:t>10/3/22</a:t>
            </a:fld>
            <a:endParaRPr lang="en-US"/>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n-US"/>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AA964013-F8CE-C04F-A02D-23C999B6D79E}" type="slidenum">
              <a:rPr lang="en-US" smtClean="0"/>
              <a:t>‹#›</a:t>
            </a:fld>
            <a:endParaRPr lang="en-US"/>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extLst>
      <p:ext uri="{BB962C8B-B14F-4D97-AF65-F5344CB8AC3E}">
        <p14:creationId xmlns:p14="http://schemas.microsoft.com/office/powerpoint/2010/main" val="3852723175"/>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US"/>
              <a:t>Click to edit Master title style</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1243E4C-BD3C-9B42-9626-693035970E14}" type="datetimeFigureOut">
              <a:rPr lang="en-US" smtClean="0"/>
              <a:t>10/3/22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A964013-F8CE-C04F-A02D-23C999B6D79E}" type="slidenum">
              <a:rPr lang="en-US" smtClean="0"/>
              <a:t>‹#›</a:t>
            </a:fld>
            <a:endParaRPr lang="en-US"/>
          </a:p>
        </p:txBody>
      </p:sp>
    </p:spTree>
    <p:extLst>
      <p:ext uri="{BB962C8B-B14F-4D97-AF65-F5344CB8AC3E}">
        <p14:creationId xmlns:p14="http://schemas.microsoft.com/office/powerpoint/2010/main" val="33287458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1243E4C-BD3C-9B42-9626-693035970E14}" type="datetimeFigureOut">
              <a:rPr lang="en-US" smtClean="0"/>
              <a:t>10/3/22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A964013-F8CE-C04F-A02D-23C999B6D79E}" type="slidenum">
              <a:rPr lang="en-US" smtClean="0"/>
              <a:t>‹#›</a:t>
            </a:fld>
            <a:endParaRPr lang="en-US"/>
          </a:p>
        </p:txBody>
      </p:sp>
    </p:spTree>
    <p:extLst>
      <p:ext uri="{BB962C8B-B14F-4D97-AF65-F5344CB8AC3E}">
        <p14:creationId xmlns:p14="http://schemas.microsoft.com/office/powerpoint/2010/main" val="14796043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1243E4C-BD3C-9B42-9626-693035970E14}" type="datetimeFigureOut">
              <a:rPr lang="en-US" smtClean="0"/>
              <a:t>10/3/22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A964013-F8CE-C04F-A02D-23C999B6D79E}" type="slidenum">
              <a:rPr lang="en-US" smtClean="0"/>
              <a:t>‹#›</a:t>
            </a:fld>
            <a:endParaRPr lang="en-US"/>
          </a:p>
        </p:txBody>
      </p:sp>
    </p:spTree>
    <p:extLst>
      <p:ext uri="{BB962C8B-B14F-4D97-AF65-F5344CB8AC3E}">
        <p14:creationId xmlns:p14="http://schemas.microsoft.com/office/powerpoint/2010/main" val="25061646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243E4C-BD3C-9B42-9626-693035970E14}" type="datetimeFigureOut">
              <a:rPr lang="en-US" smtClean="0"/>
              <a:t>10/3/22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A964013-F8CE-C04F-A02D-23C999B6D79E}" type="slidenum">
              <a:rPr lang="en-US" smtClean="0"/>
              <a:t>‹#›</a:t>
            </a:fld>
            <a:endParaRPr lang="en-US"/>
          </a:p>
        </p:txBody>
      </p:sp>
    </p:spTree>
    <p:extLst>
      <p:ext uri="{BB962C8B-B14F-4D97-AF65-F5344CB8AC3E}">
        <p14:creationId xmlns:p14="http://schemas.microsoft.com/office/powerpoint/2010/main" val="12411585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en-US"/>
              <a:t>Click to edit Master title style</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21243E4C-BD3C-9B42-9626-693035970E14}" type="datetimeFigureOut">
              <a:rPr lang="en-US" smtClean="0"/>
              <a:t>10/3/22</a:t>
            </a:fld>
            <a:endParaRPr lang="en-US"/>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AA964013-F8CE-C04F-A02D-23C999B6D79E}" type="slidenum">
              <a:rPr lang="en-US" smtClean="0"/>
              <a:t>‹#›</a:t>
            </a:fld>
            <a:endParaRPr lang="en-US"/>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850439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21243E4C-BD3C-9B42-9626-693035970E14}" type="datetimeFigureOut">
              <a:rPr lang="en-US" smtClean="0"/>
              <a:t>10/3/22</a:t>
            </a:fld>
            <a:endParaRPr lang="en-US"/>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AA964013-F8CE-C04F-A02D-23C999B6D79E}" type="slidenum">
              <a:rPr lang="en-US" smtClean="0"/>
              <a:t>‹#›</a:t>
            </a:fld>
            <a:endParaRPr lang="en-US"/>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0411507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1243E4C-BD3C-9B42-9626-693035970E14}" type="datetimeFigureOut">
              <a:rPr lang="en-US" smtClean="0"/>
              <a:t>10/3/22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964013-F8CE-C04F-A02D-23C999B6D79E}" type="slidenum">
              <a:rPr lang="en-US" smtClean="0"/>
              <a:t>‹#›</a:t>
            </a:fld>
            <a:endParaRPr lang="en-US"/>
          </a:p>
        </p:txBody>
      </p:sp>
    </p:spTree>
    <p:extLst>
      <p:ext uri="{BB962C8B-B14F-4D97-AF65-F5344CB8AC3E}">
        <p14:creationId xmlns:p14="http://schemas.microsoft.com/office/powerpoint/2010/main" val="13770985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1243E4C-BD3C-9B42-9626-693035970E14}" type="datetimeFigureOut">
              <a:rPr lang="en-US" smtClean="0"/>
              <a:t>10/3/22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964013-F8CE-C04F-A02D-23C999B6D79E}" type="slidenum">
              <a:rPr lang="en-US" smtClean="0"/>
              <a:t>‹#›</a:t>
            </a:fld>
            <a:endParaRPr lang="en-US"/>
          </a:p>
        </p:txBody>
      </p:sp>
    </p:spTree>
    <p:extLst>
      <p:ext uri="{BB962C8B-B14F-4D97-AF65-F5344CB8AC3E}">
        <p14:creationId xmlns:p14="http://schemas.microsoft.com/office/powerpoint/2010/main" val="20174284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21243E4C-BD3C-9B42-9626-693035970E14}" type="datetimeFigureOut">
              <a:rPr lang="en-US" smtClean="0"/>
              <a:t>10/3/22</a:t>
            </a:fld>
            <a:endParaRPr lang="en-US"/>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n-US"/>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AA964013-F8CE-C04F-A02D-23C999B6D79E}" type="slidenum">
              <a:rPr lang="en-US" smtClean="0"/>
              <a:t>‹#›</a:t>
            </a:fld>
            <a:endParaRPr lang="en-US"/>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109307815"/>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tif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eb3.ncaa.org/hsportal/exec/hsAction"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ncaa.org/sports/2018/5/8/division-i-and-ii-recruiting-calendars.aspx" TargetMode="External"/><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image" Target="../media/image10.pn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nationalletter.org/" TargetMode="Externa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play.mynaia.org/media/1091/naia_guide_college_bound_student.pdf"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hyperlink" Target="http://www.eligibilitycenter.org/" TargetMode="External"/><Relationship Id="rId7" Type="http://schemas.openxmlformats.org/officeDocument/2006/relationships/hyperlink" Target="http://www.nationalletter.org/documentLibrary/nli-guide.pdf" TargetMode="External"/><Relationship Id="rId2" Type="http://schemas.openxmlformats.org/officeDocument/2006/relationships/hyperlink" Target="https://www.carondeleths.org/resources/athletics/ncaa-resources/" TargetMode="External"/><Relationship Id="rId1" Type="http://schemas.openxmlformats.org/officeDocument/2006/relationships/slideLayout" Target="../slideLayouts/slideLayout2.xml"/><Relationship Id="rId6" Type="http://schemas.openxmlformats.org/officeDocument/2006/relationships/hyperlink" Target="https://play.mynaia.org/media/1091/naia_guide_college_bound_student.pdf" TargetMode="External"/><Relationship Id="rId5" Type="http://schemas.openxmlformats.org/officeDocument/2006/relationships/hyperlink" Target="http://fs.ncaa.org/Docs/eligibility_center/Student_Resources/CBSA.pdf" TargetMode="External"/><Relationship Id="rId4" Type="http://schemas.openxmlformats.org/officeDocument/2006/relationships/hyperlink" Target="http://www.playnaia.org/" TargetMode="External"/></Relationships>
</file>

<file path=ppt/slides/_rels/slide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35C941-3590-F84C-A781-BEA060FEC107}"/>
              </a:ext>
            </a:extLst>
          </p:cNvPr>
          <p:cNvSpPr>
            <a:spLocks noGrp="1"/>
          </p:cNvSpPr>
          <p:nvPr>
            <p:ph type="ctrTitle"/>
          </p:nvPr>
        </p:nvSpPr>
        <p:spPr>
          <a:xfrm>
            <a:off x="1900138" y="2523686"/>
            <a:ext cx="8361229" cy="2098226"/>
          </a:xfrm>
        </p:spPr>
        <p:txBody>
          <a:bodyPr/>
          <a:lstStyle/>
          <a:p>
            <a:r>
              <a:rPr lang="en-US" sz="6600" b="1" dirty="0"/>
              <a:t>Introduction to NCAA Recruiting &amp; Eligibility</a:t>
            </a:r>
            <a:endParaRPr lang="en-US" sz="6600" dirty="0"/>
          </a:p>
        </p:txBody>
      </p:sp>
      <p:sp>
        <p:nvSpPr>
          <p:cNvPr id="3" name="Subtitle 2">
            <a:extLst>
              <a:ext uri="{FF2B5EF4-FFF2-40B4-BE49-F238E27FC236}">
                <a16:creationId xmlns:a16="http://schemas.microsoft.com/office/drawing/2014/main" id="{39D5031A-21CC-FC4D-8CDD-6802006E0BE9}"/>
              </a:ext>
            </a:extLst>
          </p:cNvPr>
          <p:cNvSpPr>
            <a:spLocks noGrp="1"/>
          </p:cNvSpPr>
          <p:nvPr>
            <p:ph type="subTitle" idx="1"/>
          </p:nvPr>
        </p:nvSpPr>
        <p:spPr>
          <a:xfrm>
            <a:off x="2664916" y="4691511"/>
            <a:ext cx="6831673" cy="1086237"/>
          </a:xfrm>
        </p:spPr>
        <p:txBody>
          <a:bodyPr/>
          <a:lstStyle/>
          <a:p>
            <a:r>
              <a:rPr lang="en-US" dirty="0"/>
              <a:t>October 5, 2022</a:t>
            </a:r>
          </a:p>
        </p:txBody>
      </p:sp>
      <p:pic>
        <p:nvPicPr>
          <p:cNvPr id="5" name="Picture 4">
            <a:extLst>
              <a:ext uri="{FF2B5EF4-FFF2-40B4-BE49-F238E27FC236}">
                <a16:creationId xmlns:a16="http://schemas.microsoft.com/office/drawing/2014/main" id="{DEE575EA-EF19-514E-BBA2-EF40F043A215}"/>
              </a:ext>
            </a:extLst>
          </p:cNvPr>
          <p:cNvPicPr>
            <a:picLocks noChangeAspect="1"/>
          </p:cNvPicPr>
          <p:nvPr/>
        </p:nvPicPr>
        <p:blipFill>
          <a:blip r:embed="rId2"/>
          <a:stretch>
            <a:fillRect/>
          </a:stretch>
        </p:blipFill>
        <p:spPr>
          <a:xfrm>
            <a:off x="10687987" y="168928"/>
            <a:ext cx="1314666" cy="909368"/>
          </a:xfrm>
          <a:prstGeom prst="rect">
            <a:avLst/>
          </a:prstGeom>
        </p:spPr>
      </p:pic>
      <p:pic>
        <p:nvPicPr>
          <p:cNvPr id="7" name="Picture 6">
            <a:extLst>
              <a:ext uri="{FF2B5EF4-FFF2-40B4-BE49-F238E27FC236}">
                <a16:creationId xmlns:a16="http://schemas.microsoft.com/office/drawing/2014/main" id="{2615A0F9-5D1E-3E4A-8618-6F32553EEADA}"/>
              </a:ext>
            </a:extLst>
          </p:cNvPr>
          <p:cNvPicPr>
            <a:picLocks noChangeAspect="1"/>
          </p:cNvPicPr>
          <p:nvPr/>
        </p:nvPicPr>
        <p:blipFill>
          <a:blip r:embed="rId2"/>
          <a:stretch>
            <a:fillRect/>
          </a:stretch>
        </p:blipFill>
        <p:spPr>
          <a:xfrm>
            <a:off x="152400" y="5777748"/>
            <a:ext cx="1314666" cy="909368"/>
          </a:xfrm>
          <a:prstGeom prst="rect">
            <a:avLst/>
          </a:prstGeom>
        </p:spPr>
      </p:pic>
    </p:spTree>
    <p:extLst>
      <p:ext uri="{BB962C8B-B14F-4D97-AF65-F5344CB8AC3E}">
        <p14:creationId xmlns:p14="http://schemas.microsoft.com/office/powerpoint/2010/main" val="41490708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BD85B1-5CF6-CD49-B933-F7E5FCDD89AB}"/>
              </a:ext>
            </a:extLst>
          </p:cNvPr>
          <p:cNvSpPr>
            <a:spLocks noGrp="1"/>
          </p:cNvSpPr>
          <p:nvPr>
            <p:ph type="title"/>
          </p:nvPr>
        </p:nvSpPr>
        <p:spPr/>
        <p:txBody>
          <a:bodyPr/>
          <a:lstStyle/>
          <a:p>
            <a:r>
              <a:rPr lang="en-US" dirty="0"/>
              <a:t>Agenda</a:t>
            </a:r>
          </a:p>
        </p:txBody>
      </p:sp>
      <p:sp>
        <p:nvSpPr>
          <p:cNvPr id="3" name="Content Placeholder 2">
            <a:extLst>
              <a:ext uri="{FF2B5EF4-FFF2-40B4-BE49-F238E27FC236}">
                <a16:creationId xmlns:a16="http://schemas.microsoft.com/office/drawing/2014/main" id="{36AE8ED1-1539-E645-BFA1-FF0A449C77D0}"/>
              </a:ext>
            </a:extLst>
          </p:cNvPr>
          <p:cNvSpPr>
            <a:spLocks noGrp="1"/>
          </p:cNvSpPr>
          <p:nvPr>
            <p:ph idx="1"/>
          </p:nvPr>
        </p:nvSpPr>
        <p:spPr>
          <a:xfrm>
            <a:off x="1371600" y="1595169"/>
            <a:ext cx="9601200" cy="4685710"/>
          </a:xfrm>
        </p:spPr>
        <p:txBody>
          <a:bodyPr>
            <a:normAutofit/>
          </a:bodyPr>
          <a:lstStyle/>
          <a:p>
            <a:r>
              <a:rPr lang="en-US" dirty="0"/>
              <a:t>NCAA vs NAIA</a:t>
            </a:r>
          </a:p>
          <a:p>
            <a:r>
              <a:rPr lang="en-US" dirty="0"/>
              <a:t>Registering for NCAA &amp; NAIA Eligibility Centers</a:t>
            </a:r>
          </a:p>
          <a:p>
            <a:r>
              <a:rPr lang="en-US" dirty="0"/>
              <a:t>Eligibility Requirements</a:t>
            </a:r>
          </a:p>
          <a:p>
            <a:r>
              <a:rPr lang="en-US" dirty="0"/>
              <a:t>Amateurism Certification</a:t>
            </a:r>
          </a:p>
          <a:p>
            <a:r>
              <a:rPr lang="en-US" dirty="0"/>
              <a:t>Recruiting Calendars</a:t>
            </a:r>
          </a:p>
          <a:p>
            <a:r>
              <a:rPr lang="en-US" dirty="0"/>
              <a:t>Campus Visits</a:t>
            </a:r>
          </a:p>
          <a:p>
            <a:r>
              <a:rPr lang="en-US" dirty="0"/>
              <a:t>Communication Dates/ Types</a:t>
            </a:r>
          </a:p>
          <a:p>
            <a:r>
              <a:rPr lang="en-US" dirty="0"/>
              <a:t>What is the NLI?</a:t>
            </a:r>
          </a:p>
          <a:p>
            <a:r>
              <a:rPr lang="en-US" dirty="0"/>
              <a:t>Athletic Scholarships</a:t>
            </a:r>
          </a:p>
          <a:p>
            <a:r>
              <a:rPr lang="en-US" dirty="0"/>
              <a:t>Resources &amp; Takeaways</a:t>
            </a:r>
          </a:p>
        </p:txBody>
      </p:sp>
      <p:pic>
        <p:nvPicPr>
          <p:cNvPr id="5" name="Picture 4">
            <a:extLst>
              <a:ext uri="{FF2B5EF4-FFF2-40B4-BE49-F238E27FC236}">
                <a16:creationId xmlns:a16="http://schemas.microsoft.com/office/drawing/2014/main" id="{32312F9B-2F5E-F149-9CCC-D1181B8B9145}"/>
              </a:ext>
            </a:extLst>
          </p:cNvPr>
          <p:cNvPicPr>
            <a:picLocks noChangeAspect="1"/>
          </p:cNvPicPr>
          <p:nvPr/>
        </p:nvPicPr>
        <p:blipFill>
          <a:blip r:embed="rId2"/>
          <a:stretch>
            <a:fillRect/>
          </a:stretch>
        </p:blipFill>
        <p:spPr>
          <a:xfrm>
            <a:off x="10687987" y="168928"/>
            <a:ext cx="1314666" cy="909368"/>
          </a:xfrm>
          <a:prstGeom prst="rect">
            <a:avLst/>
          </a:prstGeom>
        </p:spPr>
      </p:pic>
    </p:spTree>
    <p:extLst>
      <p:ext uri="{BB962C8B-B14F-4D97-AF65-F5344CB8AC3E}">
        <p14:creationId xmlns:p14="http://schemas.microsoft.com/office/powerpoint/2010/main" val="3785761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B70FBE-C9CF-DA4F-8394-3725BCD245FC}"/>
              </a:ext>
            </a:extLst>
          </p:cNvPr>
          <p:cNvSpPr>
            <a:spLocks noGrp="1"/>
          </p:cNvSpPr>
          <p:nvPr>
            <p:ph type="title"/>
          </p:nvPr>
        </p:nvSpPr>
        <p:spPr/>
        <p:txBody>
          <a:bodyPr/>
          <a:lstStyle/>
          <a:p>
            <a:r>
              <a:rPr lang="en-US" dirty="0"/>
              <a:t>Divisional Requirements</a:t>
            </a:r>
          </a:p>
        </p:txBody>
      </p:sp>
      <p:sp>
        <p:nvSpPr>
          <p:cNvPr id="3" name="Text Placeholder 2">
            <a:extLst>
              <a:ext uri="{FF2B5EF4-FFF2-40B4-BE49-F238E27FC236}">
                <a16:creationId xmlns:a16="http://schemas.microsoft.com/office/drawing/2014/main" id="{A9E7DF37-B9ED-6F4D-BAB5-DF883CD31BEC}"/>
              </a:ext>
            </a:extLst>
          </p:cNvPr>
          <p:cNvSpPr>
            <a:spLocks noGrp="1"/>
          </p:cNvSpPr>
          <p:nvPr>
            <p:ph type="body" idx="1"/>
          </p:nvPr>
        </p:nvSpPr>
        <p:spPr>
          <a:xfrm>
            <a:off x="915585" y="1311897"/>
            <a:ext cx="2916541" cy="576262"/>
          </a:xfrm>
          <a:solidFill>
            <a:schemeClr val="accent2"/>
          </a:solidFill>
          <a:ln>
            <a:solidFill>
              <a:schemeClr val="tx1"/>
            </a:solidFill>
          </a:ln>
        </p:spPr>
        <p:txBody>
          <a:bodyPr/>
          <a:lstStyle/>
          <a:p>
            <a:r>
              <a:rPr lang="en-US" b="1" dirty="0"/>
              <a:t>Division I</a:t>
            </a:r>
          </a:p>
        </p:txBody>
      </p:sp>
      <p:sp>
        <p:nvSpPr>
          <p:cNvPr id="4" name="Content Placeholder 3">
            <a:extLst>
              <a:ext uri="{FF2B5EF4-FFF2-40B4-BE49-F238E27FC236}">
                <a16:creationId xmlns:a16="http://schemas.microsoft.com/office/drawing/2014/main" id="{F62BAF40-B753-594C-991B-5C77854DF783}"/>
              </a:ext>
            </a:extLst>
          </p:cNvPr>
          <p:cNvSpPr>
            <a:spLocks noGrp="1"/>
          </p:cNvSpPr>
          <p:nvPr>
            <p:ph sz="half" idx="2"/>
          </p:nvPr>
        </p:nvSpPr>
        <p:spPr>
          <a:xfrm>
            <a:off x="915585" y="1920816"/>
            <a:ext cx="2916541" cy="4773897"/>
          </a:xfrm>
          <a:ln>
            <a:solidFill>
              <a:schemeClr val="tx1"/>
            </a:solidFill>
          </a:ln>
        </p:spPr>
        <p:txBody>
          <a:bodyPr>
            <a:normAutofit fontScale="92500" lnSpcReduction="10000"/>
          </a:bodyPr>
          <a:lstStyle/>
          <a:p>
            <a:r>
              <a:rPr lang="en-US" dirty="0"/>
              <a:t>Sponsor at least 7 male sports, 8 female sports (2 team sports per gender)</a:t>
            </a:r>
          </a:p>
          <a:p>
            <a:r>
              <a:rPr lang="en-US" dirty="0"/>
              <a:t>Contest and participant minimums for each sport</a:t>
            </a:r>
          </a:p>
          <a:p>
            <a:r>
              <a:rPr lang="en-US" dirty="0"/>
              <a:t>Minimums for the number of contests permitted against non-DI opponents</a:t>
            </a:r>
          </a:p>
          <a:p>
            <a:r>
              <a:rPr lang="en-US" dirty="0"/>
              <a:t>Minimum financial aid requirements</a:t>
            </a:r>
          </a:p>
          <a:p>
            <a:r>
              <a:rPr lang="en-US" dirty="0"/>
              <a:t>FBS attendance requirements</a:t>
            </a:r>
          </a:p>
        </p:txBody>
      </p:sp>
      <p:sp>
        <p:nvSpPr>
          <p:cNvPr id="7" name="Text Placeholder 2">
            <a:extLst>
              <a:ext uri="{FF2B5EF4-FFF2-40B4-BE49-F238E27FC236}">
                <a16:creationId xmlns:a16="http://schemas.microsoft.com/office/drawing/2014/main" id="{0370EFEC-9179-7947-8233-20AEF79F0EF5}"/>
              </a:ext>
            </a:extLst>
          </p:cNvPr>
          <p:cNvSpPr txBox="1">
            <a:spLocks/>
          </p:cNvSpPr>
          <p:nvPr/>
        </p:nvSpPr>
        <p:spPr>
          <a:xfrm>
            <a:off x="4028898" y="1322782"/>
            <a:ext cx="2916541" cy="576262"/>
          </a:xfrm>
          <a:prstGeom prst="rect">
            <a:avLst/>
          </a:prstGeom>
          <a:solidFill>
            <a:srgbClr val="CC444D"/>
          </a:solidFill>
          <a:ln>
            <a:solidFill>
              <a:schemeClr val="tx1"/>
            </a:solidFill>
          </a:ln>
        </p:spPr>
        <p:txBody>
          <a:bodyPr vert="horz" lIns="91440" tIns="45720" rIns="91440" bIns="45720" rtlCol="0" anchor="b">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2400" b="0" kern="1200">
                <a:solidFill>
                  <a:schemeClr val="tx1">
                    <a:lumMod val="75000"/>
                    <a:lumOff val="25000"/>
                  </a:schemeClr>
                </a:solidFill>
                <a:latin typeface="+mn-lt"/>
                <a:ea typeface="+mn-ea"/>
                <a:cs typeface="+mn-cs"/>
              </a:defRPr>
            </a:lvl1pPr>
            <a:lvl2pPr marL="457200" indent="0" algn="l" defTabSz="457200" rtl="0" eaLnBrk="1" latinLnBrk="0" hangingPunct="1">
              <a:spcBef>
                <a:spcPts val="1000"/>
              </a:spcBef>
              <a:spcAft>
                <a:spcPts val="0"/>
              </a:spcAft>
              <a:buClr>
                <a:schemeClr val="accent1"/>
              </a:buClr>
              <a:buSzPct val="80000"/>
              <a:buFont typeface="Wingdings 3" charset="2"/>
              <a:buNone/>
              <a:defRPr sz="2000" b="1" kern="1200">
                <a:solidFill>
                  <a:schemeClr val="tx1">
                    <a:lumMod val="75000"/>
                    <a:lumOff val="25000"/>
                  </a:schemeClr>
                </a:solidFill>
                <a:latin typeface="+mn-lt"/>
                <a:ea typeface="+mn-ea"/>
                <a:cs typeface="+mn-cs"/>
              </a:defRPr>
            </a:lvl2pPr>
            <a:lvl3pPr marL="914400" indent="0" algn="l" defTabSz="457200" rtl="0" eaLnBrk="1" latinLnBrk="0" hangingPunct="1">
              <a:spcBef>
                <a:spcPts val="1000"/>
              </a:spcBef>
              <a:spcAft>
                <a:spcPts val="0"/>
              </a:spcAft>
              <a:buClr>
                <a:schemeClr val="accent1"/>
              </a:buClr>
              <a:buSzPct val="80000"/>
              <a:buFont typeface="Wingdings 3" charset="2"/>
              <a:buNone/>
              <a:defRPr sz="1800" b="1" kern="1200">
                <a:solidFill>
                  <a:schemeClr val="tx1">
                    <a:lumMod val="75000"/>
                    <a:lumOff val="25000"/>
                  </a:schemeClr>
                </a:solidFill>
                <a:latin typeface="+mn-lt"/>
                <a:ea typeface="+mn-ea"/>
                <a:cs typeface="+mn-cs"/>
              </a:defRPr>
            </a:lvl3pPr>
            <a:lvl4pPr marL="1371600" indent="0" algn="l" defTabSz="457200" rtl="0" eaLnBrk="1" latinLnBrk="0" hangingPunct="1">
              <a:spcBef>
                <a:spcPts val="1000"/>
              </a:spcBef>
              <a:spcAft>
                <a:spcPts val="0"/>
              </a:spcAft>
              <a:buClr>
                <a:schemeClr val="accent1"/>
              </a:buClr>
              <a:buSzPct val="80000"/>
              <a:buFont typeface="Wingdings 3" charset="2"/>
              <a:buNone/>
              <a:defRPr sz="1600" b="1" kern="1200">
                <a:solidFill>
                  <a:schemeClr val="tx1">
                    <a:lumMod val="75000"/>
                    <a:lumOff val="25000"/>
                  </a:schemeClr>
                </a:solidFill>
                <a:latin typeface="+mn-lt"/>
                <a:ea typeface="+mn-ea"/>
                <a:cs typeface="+mn-cs"/>
              </a:defRPr>
            </a:lvl4pPr>
            <a:lvl5pPr marL="1828800" indent="0" algn="l" defTabSz="457200" rtl="0" eaLnBrk="1" latinLnBrk="0" hangingPunct="1">
              <a:spcBef>
                <a:spcPts val="1000"/>
              </a:spcBef>
              <a:spcAft>
                <a:spcPts val="0"/>
              </a:spcAft>
              <a:buClr>
                <a:schemeClr val="accent1"/>
              </a:buClr>
              <a:buSzPct val="80000"/>
              <a:buFont typeface="Wingdings 3" charset="2"/>
              <a:buNone/>
              <a:defRPr sz="1600" b="1" kern="1200">
                <a:solidFill>
                  <a:schemeClr val="tx1">
                    <a:lumMod val="75000"/>
                    <a:lumOff val="25000"/>
                  </a:schemeClr>
                </a:solidFill>
                <a:latin typeface="+mn-lt"/>
                <a:ea typeface="+mn-ea"/>
                <a:cs typeface="+mn-cs"/>
              </a:defRPr>
            </a:lvl5pPr>
            <a:lvl6pPr marL="2286000" indent="0" algn="l" defTabSz="457200" rtl="0" eaLnBrk="1" latinLnBrk="0" hangingPunct="1">
              <a:spcBef>
                <a:spcPts val="1000"/>
              </a:spcBef>
              <a:spcAft>
                <a:spcPts val="0"/>
              </a:spcAft>
              <a:buClr>
                <a:schemeClr val="accent1"/>
              </a:buClr>
              <a:buSzPct val="80000"/>
              <a:buFont typeface="Wingdings 3" charset="2"/>
              <a:buNone/>
              <a:defRPr sz="1600" b="1" kern="1200">
                <a:solidFill>
                  <a:schemeClr val="tx1">
                    <a:lumMod val="75000"/>
                    <a:lumOff val="25000"/>
                  </a:schemeClr>
                </a:solidFill>
                <a:latin typeface="+mn-lt"/>
                <a:ea typeface="+mn-ea"/>
                <a:cs typeface="+mn-cs"/>
              </a:defRPr>
            </a:lvl6pPr>
            <a:lvl7pPr marL="2743200" indent="0" algn="l" defTabSz="457200" rtl="0" eaLnBrk="1" latinLnBrk="0" hangingPunct="1">
              <a:spcBef>
                <a:spcPts val="1000"/>
              </a:spcBef>
              <a:spcAft>
                <a:spcPts val="0"/>
              </a:spcAft>
              <a:buClr>
                <a:schemeClr val="accent1"/>
              </a:buClr>
              <a:buSzPct val="80000"/>
              <a:buFont typeface="Wingdings 3" charset="2"/>
              <a:buNone/>
              <a:defRPr sz="1600" b="1" kern="1200">
                <a:solidFill>
                  <a:schemeClr val="tx1">
                    <a:lumMod val="75000"/>
                    <a:lumOff val="25000"/>
                  </a:schemeClr>
                </a:solidFill>
                <a:latin typeface="+mn-lt"/>
                <a:ea typeface="+mn-ea"/>
                <a:cs typeface="+mn-cs"/>
              </a:defRPr>
            </a:lvl7pPr>
            <a:lvl8pPr marL="3200400" indent="0" algn="l" defTabSz="457200" rtl="0" eaLnBrk="1" latinLnBrk="0" hangingPunct="1">
              <a:spcBef>
                <a:spcPts val="1000"/>
              </a:spcBef>
              <a:spcAft>
                <a:spcPts val="0"/>
              </a:spcAft>
              <a:buClr>
                <a:schemeClr val="accent1"/>
              </a:buClr>
              <a:buSzPct val="80000"/>
              <a:buFont typeface="Wingdings 3" charset="2"/>
              <a:buNone/>
              <a:defRPr sz="1600" b="1" kern="1200">
                <a:solidFill>
                  <a:schemeClr val="tx1">
                    <a:lumMod val="75000"/>
                    <a:lumOff val="25000"/>
                  </a:schemeClr>
                </a:solidFill>
                <a:latin typeface="+mn-lt"/>
                <a:ea typeface="+mn-ea"/>
                <a:cs typeface="+mn-cs"/>
              </a:defRPr>
            </a:lvl8pPr>
            <a:lvl9pPr marL="3657600" indent="0" algn="l" defTabSz="457200" rtl="0" eaLnBrk="1" latinLnBrk="0" hangingPunct="1">
              <a:spcBef>
                <a:spcPts val="1000"/>
              </a:spcBef>
              <a:spcAft>
                <a:spcPts val="0"/>
              </a:spcAft>
              <a:buClr>
                <a:schemeClr val="accent1"/>
              </a:buClr>
              <a:buSzPct val="80000"/>
              <a:buFont typeface="Wingdings 3" charset="2"/>
              <a:buNone/>
              <a:defRPr sz="1600" b="1" kern="1200">
                <a:solidFill>
                  <a:schemeClr val="tx1">
                    <a:lumMod val="75000"/>
                    <a:lumOff val="25000"/>
                  </a:schemeClr>
                </a:solidFill>
                <a:latin typeface="+mn-lt"/>
                <a:ea typeface="+mn-ea"/>
                <a:cs typeface="+mn-cs"/>
              </a:defRPr>
            </a:lvl9pPr>
          </a:lstStyle>
          <a:p>
            <a:r>
              <a:rPr lang="en-US" b="1" dirty="0"/>
              <a:t>Division II</a:t>
            </a:r>
          </a:p>
        </p:txBody>
      </p:sp>
      <p:sp>
        <p:nvSpPr>
          <p:cNvPr id="8" name="Content Placeholder 3">
            <a:extLst>
              <a:ext uri="{FF2B5EF4-FFF2-40B4-BE49-F238E27FC236}">
                <a16:creationId xmlns:a16="http://schemas.microsoft.com/office/drawing/2014/main" id="{4CB65B81-FEC7-9A49-8653-79F24E7EFCF4}"/>
              </a:ext>
            </a:extLst>
          </p:cNvPr>
          <p:cNvSpPr txBox="1">
            <a:spLocks/>
          </p:cNvSpPr>
          <p:nvPr/>
        </p:nvSpPr>
        <p:spPr>
          <a:xfrm>
            <a:off x="4028898" y="1931701"/>
            <a:ext cx="2916541" cy="4763012"/>
          </a:xfrm>
          <a:prstGeom prst="rect">
            <a:avLst/>
          </a:prstGeom>
          <a:ln>
            <a:solidFill>
              <a:schemeClr val="tx1"/>
            </a:solidFill>
          </a:ln>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dirty="0"/>
              <a:t>Sponsor at least 5 male sports, 5 female sports (2 team sports per gender)</a:t>
            </a:r>
          </a:p>
          <a:p>
            <a:r>
              <a:rPr lang="en-US" dirty="0"/>
              <a:t>Contest and participant minimums for each sport</a:t>
            </a:r>
          </a:p>
          <a:p>
            <a:r>
              <a:rPr lang="en-US" dirty="0"/>
              <a:t>Football and basketball must play at least 50% of contests against DII opponents</a:t>
            </a:r>
          </a:p>
          <a:p>
            <a:r>
              <a:rPr lang="en-US" dirty="0"/>
              <a:t>No minimum financial aid requirements</a:t>
            </a:r>
          </a:p>
          <a:p>
            <a:r>
              <a:rPr lang="en-US" dirty="0"/>
              <a:t>No attendance restrictions for football</a:t>
            </a:r>
          </a:p>
          <a:p>
            <a:endParaRPr lang="en-US" dirty="0"/>
          </a:p>
          <a:p>
            <a:endParaRPr lang="en-US" dirty="0"/>
          </a:p>
          <a:p>
            <a:endParaRPr lang="en-US" dirty="0"/>
          </a:p>
        </p:txBody>
      </p:sp>
      <p:sp>
        <p:nvSpPr>
          <p:cNvPr id="9" name="Text Placeholder 2">
            <a:extLst>
              <a:ext uri="{FF2B5EF4-FFF2-40B4-BE49-F238E27FC236}">
                <a16:creationId xmlns:a16="http://schemas.microsoft.com/office/drawing/2014/main" id="{083FED61-9668-E741-82E5-9023BD6C0E04}"/>
              </a:ext>
            </a:extLst>
          </p:cNvPr>
          <p:cNvSpPr txBox="1">
            <a:spLocks/>
          </p:cNvSpPr>
          <p:nvPr/>
        </p:nvSpPr>
        <p:spPr>
          <a:xfrm>
            <a:off x="7087785" y="1311897"/>
            <a:ext cx="2916541" cy="576262"/>
          </a:xfrm>
          <a:prstGeom prst="rect">
            <a:avLst/>
          </a:prstGeom>
          <a:solidFill>
            <a:schemeClr val="accent5"/>
          </a:solidFill>
          <a:ln>
            <a:solidFill>
              <a:schemeClr val="tx1"/>
            </a:solidFill>
          </a:ln>
        </p:spPr>
        <p:txBody>
          <a:bodyPr vert="horz" lIns="91440" tIns="45720" rIns="91440" bIns="45720" rtlCol="0" anchor="b">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2400" b="0" kern="1200">
                <a:solidFill>
                  <a:schemeClr val="tx1">
                    <a:lumMod val="75000"/>
                    <a:lumOff val="25000"/>
                  </a:schemeClr>
                </a:solidFill>
                <a:latin typeface="+mn-lt"/>
                <a:ea typeface="+mn-ea"/>
                <a:cs typeface="+mn-cs"/>
              </a:defRPr>
            </a:lvl1pPr>
            <a:lvl2pPr marL="457200" indent="0" algn="l" defTabSz="457200" rtl="0" eaLnBrk="1" latinLnBrk="0" hangingPunct="1">
              <a:spcBef>
                <a:spcPts val="1000"/>
              </a:spcBef>
              <a:spcAft>
                <a:spcPts val="0"/>
              </a:spcAft>
              <a:buClr>
                <a:schemeClr val="accent1"/>
              </a:buClr>
              <a:buSzPct val="80000"/>
              <a:buFont typeface="Wingdings 3" charset="2"/>
              <a:buNone/>
              <a:defRPr sz="2000" b="1" kern="1200">
                <a:solidFill>
                  <a:schemeClr val="tx1">
                    <a:lumMod val="75000"/>
                    <a:lumOff val="25000"/>
                  </a:schemeClr>
                </a:solidFill>
                <a:latin typeface="+mn-lt"/>
                <a:ea typeface="+mn-ea"/>
                <a:cs typeface="+mn-cs"/>
              </a:defRPr>
            </a:lvl2pPr>
            <a:lvl3pPr marL="914400" indent="0" algn="l" defTabSz="457200" rtl="0" eaLnBrk="1" latinLnBrk="0" hangingPunct="1">
              <a:spcBef>
                <a:spcPts val="1000"/>
              </a:spcBef>
              <a:spcAft>
                <a:spcPts val="0"/>
              </a:spcAft>
              <a:buClr>
                <a:schemeClr val="accent1"/>
              </a:buClr>
              <a:buSzPct val="80000"/>
              <a:buFont typeface="Wingdings 3" charset="2"/>
              <a:buNone/>
              <a:defRPr sz="1800" b="1" kern="1200">
                <a:solidFill>
                  <a:schemeClr val="tx1">
                    <a:lumMod val="75000"/>
                    <a:lumOff val="25000"/>
                  </a:schemeClr>
                </a:solidFill>
                <a:latin typeface="+mn-lt"/>
                <a:ea typeface="+mn-ea"/>
                <a:cs typeface="+mn-cs"/>
              </a:defRPr>
            </a:lvl3pPr>
            <a:lvl4pPr marL="1371600" indent="0" algn="l" defTabSz="457200" rtl="0" eaLnBrk="1" latinLnBrk="0" hangingPunct="1">
              <a:spcBef>
                <a:spcPts val="1000"/>
              </a:spcBef>
              <a:spcAft>
                <a:spcPts val="0"/>
              </a:spcAft>
              <a:buClr>
                <a:schemeClr val="accent1"/>
              </a:buClr>
              <a:buSzPct val="80000"/>
              <a:buFont typeface="Wingdings 3" charset="2"/>
              <a:buNone/>
              <a:defRPr sz="1600" b="1" kern="1200">
                <a:solidFill>
                  <a:schemeClr val="tx1">
                    <a:lumMod val="75000"/>
                    <a:lumOff val="25000"/>
                  </a:schemeClr>
                </a:solidFill>
                <a:latin typeface="+mn-lt"/>
                <a:ea typeface="+mn-ea"/>
                <a:cs typeface="+mn-cs"/>
              </a:defRPr>
            </a:lvl4pPr>
            <a:lvl5pPr marL="1828800" indent="0" algn="l" defTabSz="457200" rtl="0" eaLnBrk="1" latinLnBrk="0" hangingPunct="1">
              <a:spcBef>
                <a:spcPts val="1000"/>
              </a:spcBef>
              <a:spcAft>
                <a:spcPts val="0"/>
              </a:spcAft>
              <a:buClr>
                <a:schemeClr val="accent1"/>
              </a:buClr>
              <a:buSzPct val="80000"/>
              <a:buFont typeface="Wingdings 3" charset="2"/>
              <a:buNone/>
              <a:defRPr sz="1600" b="1" kern="1200">
                <a:solidFill>
                  <a:schemeClr val="tx1">
                    <a:lumMod val="75000"/>
                    <a:lumOff val="25000"/>
                  </a:schemeClr>
                </a:solidFill>
                <a:latin typeface="+mn-lt"/>
                <a:ea typeface="+mn-ea"/>
                <a:cs typeface="+mn-cs"/>
              </a:defRPr>
            </a:lvl5pPr>
            <a:lvl6pPr marL="2286000" indent="0" algn="l" defTabSz="457200" rtl="0" eaLnBrk="1" latinLnBrk="0" hangingPunct="1">
              <a:spcBef>
                <a:spcPts val="1000"/>
              </a:spcBef>
              <a:spcAft>
                <a:spcPts val="0"/>
              </a:spcAft>
              <a:buClr>
                <a:schemeClr val="accent1"/>
              </a:buClr>
              <a:buSzPct val="80000"/>
              <a:buFont typeface="Wingdings 3" charset="2"/>
              <a:buNone/>
              <a:defRPr sz="1600" b="1" kern="1200">
                <a:solidFill>
                  <a:schemeClr val="tx1">
                    <a:lumMod val="75000"/>
                    <a:lumOff val="25000"/>
                  </a:schemeClr>
                </a:solidFill>
                <a:latin typeface="+mn-lt"/>
                <a:ea typeface="+mn-ea"/>
                <a:cs typeface="+mn-cs"/>
              </a:defRPr>
            </a:lvl6pPr>
            <a:lvl7pPr marL="2743200" indent="0" algn="l" defTabSz="457200" rtl="0" eaLnBrk="1" latinLnBrk="0" hangingPunct="1">
              <a:spcBef>
                <a:spcPts val="1000"/>
              </a:spcBef>
              <a:spcAft>
                <a:spcPts val="0"/>
              </a:spcAft>
              <a:buClr>
                <a:schemeClr val="accent1"/>
              </a:buClr>
              <a:buSzPct val="80000"/>
              <a:buFont typeface="Wingdings 3" charset="2"/>
              <a:buNone/>
              <a:defRPr sz="1600" b="1" kern="1200">
                <a:solidFill>
                  <a:schemeClr val="tx1">
                    <a:lumMod val="75000"/>
                    <a:lumOff val="25000"/>
                  </a:schemeClr>
                </a:solidFill>
                <a:latin typeface="+mn-lt"/>
                <a:ea typeface="+mn-ea"/>
                <a:cs typeface="+mn-cs"/>
              </a:defRPr>
            </a:lvl7pPr>
            <a:lvl8pPr marL="3200400" indent="0" algn="l" defTabSz="457200" rtl="0" eaLnBrk="1" latinLnBrk="0" hangingPunct="1">
              <a:spcBef>
                <a:spcPts val="1000"/>
              </a:spcBef>
              <a:spcAft>
                <a:spcPts val="0"/>
              </a:spcAft>
              <a:buClr>
                <a:schemeClr val="accent1"/>
              </a:buClr>
              <a:buSzPct val="80000"/>
              <a:buFont typeface="Wingdings 3" charset="2"/>
              <a:buNone/>
              <a:defRPr sz="1600" b="1" kern="1200">
                <a:solidFill>
                  <a:schemeClr val="tx1">
                    <a:lumMod val="75000"/>
                    <a:lumOff val="25000"/>
                  </a:schemeClr>
                </a:solidFill>
                <a:latin typeface="+mn-lt"/>
                <a:ea typeface="+mn-ea"/>
                <a:cs typeface="+mn-cs"/>
              </a:defRPr>
            </a:lvl8pPr>
            <a:lvl9pPr marL="3657600" indent="0" algn="l" defTabSz="457200" rtl="0" eaLnBrk="1" latinLnBrk="0" hangingPunct="1">
              <a:spcBef>
                <a:spcPts val="1000"/>
              </a:spcBef>
              <a:spcAft>
                <a:spcPts val="0"/>
              </a:spcAft>
              <a:buClr>
                <a:schemeClr val="accent1"/>
              </a:buClr>
              <a:buSzPct val="80000"/>
              <a:buFont typeface="Wingdings 3" charset="2"/>
              <a:buNone/>
              <a:defRPr sz="1600" b="1" kern="1200">
                <a:solidFill>
                  <a:schemeClr val="tx1">
                    <a:lumMod val="75000"/>
                    <a:lumOff val="25000"/>
                  </a:schemeClr>
                </a:solidFill>
                <a:latin typeface="+mn-lt"/>
                <a:ea typeface="+mn-ea"/>
                <a:cs typeface="+mn-cs"/>
              </a:defRPr>
            </a:lvl9pPr>
          </a:lstStyle>
          <a:p>
            <a:r>
              <a:rPr lang="en-US" b="1" dirty="0"/>
              <a:t>Division III</a:t>
            </a:r>
          </a:p>
        </p:txBody>
      </p:sp>
      <p:sp>
        <p:nvSpPr>
          <p:cNvPr id="10" name="Content Placeholder 3">
            <a:extLst>
              <a:ext uri="{FF2B5EF4-FFF2-40B4-BE49-F238E27FC236}">
                <a16:creationId xmlns:a16="http://schemas.microsoft.com/office/drawing/2014/main" id="{158BE1A9-58A3-2D4B-B641-01E9EEBF19B2}"/>
              </a:ext>
            </a:extLst>
          </p:cNvPr>
          <p:cNvSpPr txBox="1">
            <a:spLocks/>
          </p:cNvSpPr>
          <p:nvPr/>
        </p:nvSpPr>
        <p:spPr>
          <a:xfrm>
            <a:off x="7087785" y="1909930"/>
            <a:ext cx="2916541" cy="4784783"/>
          </a:xfrm>
          <a:prstGeom prst="rect">
            <a:avLst/>
          </a:prstGeom>
          <a:ln>
            <a:solidFill>
              <a:schemeClr val="tx1"/>
            </a:solidFill>
          </a:ln>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dirty="0"/>
              <a:t>Sponsor at least 5 male sports, 5 female sports (2 team sports per gender)</a:t>
            </a:r>
          </a:p>
          <a:p>
            <a:r>
              <a:rPr lang="en-US" dirty="0"/>
              <a:t>Contest and participant minimums for each sport</a:t>
            </a:r>
          </a:p>
          <a:p>
            <a:r>
              <a:rPr lang="en-US" dirty="0"/>
              <a:t>No athletic aid is awarded </a:t>
            </a:r>
          </a:p>
          <a:p>
            <a:r>
              <a:rPr lang="en-US" dirty="0"/>
              <a:t>No attendance restrictions</a:t>
            </a:r>
          </a:p>
          <a:p>
            <a:endParaRPr lang="en-US" dirty="0"/>
          </a:p>
        </p:txBody>
      </p:sp>
      <p:pic>
        <p:nvPicPr>
          <p:cNvPr id="12" name="Picture 11">
            <a:extLst>
              <a:ext uri="{FF2B5EF4-FFF2-40B4-BE49-F238E27FC236}">
                <a16:creationId xmlns:a16="http://schemas.microsoft.com/office/drawing/2014/main" id="{C7B92C32-7BF9-6648-8BA9-38CFC4FF7205}"/>
              </a:ext>
            </a:extLst>
          </p:cNvPr>
          <p:cNvPicPr>
            <a:picLocks noChangeAspect="1"/>
          </p:cNvPicPr>
          <p:nvPr/>
        </p:nvPicPr>
        <p:blipFill>
          <a:blip r:embed="rId2"/>
          <a:stretch>
            <a:fillRect/>
          </a:stretch>
        </p:blipFill>
        <p:spPr>
          <a:xfrm>
            <a:off x="10687987" y="168928"/>
            <a:ext cx="1314666" cy="909368"/>
          </a:xfrm>
          <a:prstGeom prst="rect">
            <a:avLst/>
          </a:prstGeom>
        </p:spPr>
      </p:pic>
    </p:spTree>
    <p:extLst>
      <p:ext uri="{BB962C8B-B14F-4D97-AF65-F5344CB8AC3E}">
        <p14:creationId xmlns:p14="http://schemas.microsoft.com/office/powerpoint/2010/main" val="16702270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1DD33A-77EE-9240-B369-67AF5C8935D1}"/>
              </a:ext>
            </a:extLst>
          </p:cNvPr>
          <p:cNvPicPr>
            <a:picLocks noChangeAspect="1"/>
          </p:cNvPicPr>
          <p:nvPr/>
        </p:nvPicPr>
        <p:blipFill>
          <a:blip r:embed="rId2"/>
          <a:stretch>
            <a:fillRect/>
          </a:stretch>
        </p:blipFill>
        <p:spPr>
          <a:xfrm>
            <a:off x="1346054" y="0"/>
            <a:ext cx="5232694" cy="6858000"/>
          </a:xfrm>
          <a:prstGeom prst="rect">
            <a:avLst/>
          </a:prstGeom>
        </p:spPr>
      </p:pic>
      <p:sp>
        <p:nvSpPr>
          <p:cNvPr id="2" name="TextBox 1">
            <a:extLst>
              <a:ext uri="{FF2B5EF4-FFF2-40B4-BE49-F238E27FC236}">
                <a16:creationId xmlns:a16="http://schemas.microsoft.com/office/drawing/2014/main" id="{1F423667-EE99-6040-A1E3-4668A99C7C32}"/>
              </a:ext>
            </a:extLst>
          </p:cNvPr>
          <p:cNvSpPr txBox="1"/>
          <p:nvPr/>
        </p:nvSpPr>
        <p:spPr>
          <a:xfrm>
            <a:off x="6835515" y="1049309"/>
            <a:ext cx="5036695" cy="4708981"/>
          </a:xfrm>
          <a:prstGeom prst="rect">
            <a:avLst/>
          </a:prstGeom>
          <a:noFill/>
        </p:spPr>
        <p:txBody>
          <a:bodyPr wrap="square" rtlCol="0">
            <a:spAutoFit/>
          </a:bodyPr>
          <a:lstStyle/>
          <a:p>
            <a:endParaRPr lang="en-US" sz="2000" dirty="0"/>
          </a:p>
          <a:p>
            <a:pPr marL="285750" indent="-285750">
              <a:buFont typeface="Arial" panose="020B0604020202020204" pitchFamily="34" charset="0"/>
              <a:buChar char="•"/>
            </a:pPr>
            <a:r>
              <a:rPr lang="en-US" sz="2000" dirty="0"/>
              <a:t>The core purpose of the NCAA is to govern competition in a fair, safe, and equitable, and sportsmanlike manner. </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Goals of organization are specific to supporting student-athletes with academic services, opportunities and experiences, financial assistance, wellness and personal and professional development. </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The association supplies a governance structure to provide rules and establish consistent </a:t>
            </a:r>
            <a:r>
              <a:rPr lang="en-US" sz="2000" b="1" u="sng" dirty="0"/>
              <a:t>policy</a:t>
            </a:r>
            <a:r>
              <a:rPr lang="en-US" sz="2000" dirty="0"/>
              <a:t> through which all NCAA member institutions operate.</a:t>
            </a:r>
          </a:p>
        </p:txBody>
      </p:sp>
      <p:pic>
        <p:nvPicPr>
          <p:cNvPr id="6" name="Picture 5">
            <a:extLst>
              <a:ext uri="{FF2B5EF4-FFF2-40B4-BE49-F238E27FC236}">
                <a16:creationId xmlns:a16="http://schemas.microsoft.com/office/drawing/2014/main" id="{057C0902-E1C2-1C45-953B-58B69F4E849D}"/>
              </a:ext>
            </a:extLst>
          </p:cNvPr>
          <p:cNvPicPr>
            <a:picLocks noChangeAspect="1"/>
          </p:cNvPicPr>
          <p:nvPr/>
        </p:nvPicPr>
        <p:blipFill>
          <a:blip r:embed="rId3"/>
          <a:stretch>
            <a:fillRect/>
          </a:stretch>
        </p:blipFill>
        <p:spPr>
          <a:xfrm>
            <a:off x="10687987" y="168928"/>
            <a:ext cx="1314666" cy="909368"/>
          </a:xfrm>
          <a:prstGeom prst="rect">
            <a:avLst/>
          </a:prstGeom>
        </p:spPr>
      </p:pic>
    </p:spTree>
    <p:extLst>
      <p:ext uri="{BB962C8B-B14F-4D97-AF65-F5344CB8AC3E}">
        <p14:creationId xmlns:p14="http://schemas.microsoft.com/office/powerpoint/2010/main" val="2721204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BAD413-0A51-1F41-907C-4112D0A3D440}"/>
              </a:ext>
            </a:extLst>
          </p:cNvPr>
          <p:cNvSpPr>
            <a:spLocks noGrp="1"/>
          </p:cNvSpPr>
          <p:nvPr>
            <p:ph type="title"/>
          </p:nvPr>
        </p:nvSpPr>
        <p:spPr/>
        <p:txBody>
          <a:bodyPr/>
          <a:lstStyle/>
          <a:p>
            <a:r>
              <a:rPr lang="en-US" dirty="0"/>
              <a:t>National Association of Intercollegiate Athletics (NAIA)</a:t>
            </a:r>
          </a:p>
        </p:txBody>
      </p:sp>
      <p:sp>
        <p:nvSpPr>
          <p:cNvPr id="4" name="Content Placeholder 2">
            <a:extLst>
              <a:ext uri="{FF2B5EF4-FFF2-40B4-BE49-F238E27FC236}">
                <a16:creationId xmlns:a16="http://schemas.microsoft.com/office/drawing/2014/main" id="{40D0DC4A-5C43-084E-88D2-7BE0B04AD97E}"/>
              </a:ext>
            </a:extLst>
          </p:cNvPr>
          <p:cNvSpPr txBox="1">
            <a:spLocks/>
          </p:cNvSpPr>
          <p:nvPr/>
        </p:nvSpPr>
        <p:spPr>
          <a:xfrm>
            <a:off x="974361" y="2759944"/>
            <a:ext cx="4157509" cy="3416003"/>
          </a:xfrm>
          <a:prstGeom prst="rect">
            <a:avLst/>
          </a:prstGeom>
        </p:spPr>
        <p:txBody>
          <a:bodyPr vert="horz" lIns="91440" tIns="45720" rIns="91440" bIns="45720" rtlCol="0">
            <a:normAutofit/>
          </a:bodyPr>
          <a:lst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r>
              <a:rPr lang="en-US" dirty="0"/>
              <a:t>NAIA institutions view athletics as </a:t>
            </a:r>
            <a:r>
              <a:rPr lang="en-US" b="1" dirty="0"/>
              <a:t>“co-curricular” </a:t>
            </a:r>
            <a:r>
              <a:rPr lang="en-US" dirty="0"/>
              <a:t>or “part of the educational process,” something that goes hand-in-hand with the pursuit of academic goals.</a:t>
            </a:r>
          </a:p>
          <a:p>
            <a:r>
              <a:rPr lang="en-US" dirty="0"/>
              <a:t>NAIA believes involvement in athletics will enrich the student-athlete’s college experiences and will </a:t>
            </a:r>
            <a:r>
              <a:rPr lang="en-US" b="1" dirty="0"/>
              <a:t>balance success in both the classroom and on the field </a:t>
            </a:r>
            <a:r>
              <a:rPr lang="en-US" dirty="0"/>
              <a:t>of play. </a:t>
            </a:r>
          </a:p>
        </p:txBody>
      </p:sp>
      <p:pic>
        <p:nvPicPr>
          <p:cNvPr id="5" name="Picture 4">
            <a:extLst>
              <a:ext uri="{FF2B5EF4-FFF2-40B4-BE49-F238E27FC236}">
                <a16:creationId xmlns:a16="http://schemas.microsoft.com/office/drawing/2014/main" id="{9A66B4F7-0875-9D4D-A9E7-3109F87A7CCB}"/>
              </a:ext>
            </a:extLst>
          </p:cNvPr>
          <p:cNvPicPr>
            <a:picLocks noChangeAspect="1"/>
          </p:cNvPicPr>
          <p:nvPr/>
        </p:nvPicPr>
        <p:blipFill>
          <a:blip r:embed="rId2"/>
          <a:stretch>
            <a:fillRect/>
          </a:stretch>
        </p:blipFill>
        <p:spPr>
          <a:xfrm>
            <a:off x="5131870" y="2641711"/>
            <a:ext cx="6782025" cy="3419996"/>
          </a:xfrm>
          <a:prstGeom prst="rect">
            <a:avLst/>
          </a:prstGeom>
        </p:spPr>
      </p:pic>
      <p:sp>
        <p:nvSpPr>
          <p:cNvPr id="6" name="TextBox 5">
            <a:extLst>
              <a:ext uri="{FF2B5EF4-FFF2-40B4-BE49-F238E27FC236}">
                <a16:creationId xmlns:a16="http://schemas.microsoft.com/office/drawing/2014/main" id="{E01623FF-AF63-EA4F-A593-38A3FC5BC9F5}"/>
              </a:ext>
            </a:extLst>
          </p:cNvPr>
          <p:cNvSpPr txBox="1"/>
          <p:nvPr/>
        </p:nvSpPr>
        <p:spPr>
          <a:xfrm>
            <a:off x="1319134" y="1995380"/>
            <a:ext cx="9706131" cy="646331"/>
          </a:xfrm>
          <a:prstGeom prst="rect">
            <a:avLst/>
          </a:prstGeom>
          <a:noFill/>
        </p:spPr>
        <p:txBody>
          <a:bodyPr wrap="square" rtlCol="0">
            <a:spAutoFit/>
          </a:bodyPr>
          <a:lstStyle/>
          <a:p>
            <a:r>
              <a:rPr lang="en-US" b="1" i="1" dirty="0"/>
              <a:t>The purpose of the NAIA Is to promote education and development of students through intercollegiate athletics participation.</a:t>
            </a:r>
          </a:p>
        </p:txBody>
      </p:sp>
      <p:pic>
        <p:nvPicPr>
          <p:cNvPr id="8" name="Picture 7">
            <a:extLst>
              <a:ext uri="{FF2B5EF4-FFF2-40B4-BE49-F238E27FC236}">
                <a16:creationId xmlns:a16="http://schemas.microsoft.com/office/drawing/2014/main" id="{D4C740C3-93EA-F34F-A95F-1067D374B827}"/>
              </a:ext>
            </a:extLst>
          </p:cNvPr>
          <p:cNvPicPr>
            <a:picLocks noChangeAspect="1"/>
          </p:cNvPicPr>
          <p:nvPr/>
        </p:nvPicPr>
        <p:blipFill>
          <a:blip r:embed="rId3"/>
          <a:stretch>
            <a:fillRect/>
          </a:stretch>
        </p:blipFill>
        <p:spPr>
          <a:xfrm>
            <a:off x="10687987" y="168928"/>
            <a:ext cx="1314666" cy="909368"/>
          </a:xfrm>
          <a:prstGeom prst="rect">
            <a:avLst/>
          </a:prstGeom>
        </p:spPr>
      </p:pic>
    </p:spTree>
    <p:extLst>
      <p:ext uri="{BB962C8B-B14F-4D97-AF65-F5344CB8AC3E}">
        <p14:creationId xmlns:p14="http://schemas.microsoft.com/office/powerpoint/2010/main" val="837052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BAD413-0A51-1F41-907C-4112D0A3D440}"/>
              </a:ext>
            </a:extLst>
          </p:cNvPr>
          <p:cNvSpPr>
            <a:spLocks noGrp="1"/>
          </p:cNvSpPr>
          <p:nvPr>
            <p:ph type="title"/>
          </p:nvPr>
        </p:nvSpPr>
        <p:spPr/>
        <p:txBody>
          <a:bodyPr/>
          <a:lstStyle/>
          <a:p>
            <a:r>
              <a:rPr lang="en-US" dirty="0"/>
              <a:t>National Association of Intercollegiate Athletics (NAIA)</a:t>
            </a:r>
          </a:p>
        </p:txBody>
      </p:sp>
      <p:pic>
        <p:nvPicPr>
          <p:cNvPr id="7" name="Picture 6">
            <a:extLst>
              <a:ext uri="{FF2B5EF4-FFF2-40B4-BE49-F238E27FC236}">
                <a16:creationId xmlns:a16="http://schemas.microsoft.com/office/drawing/2014/main" id="{E76C6C5E-1856-0C4B-BF9A-0B8D8607FB70}"/>
              </a:ext>
            </a:extLst>
          </p:cNvPr>
          <p:cNvPicPr>
            <a:picLocks noChangeAspect="1"/>
          </p:cNvPicPr>
          <p:nvPr/>
        </p:nvPicPr>
        <p:blipFill>
          <a:blip r:embed="rId2"/>
          <a:stretch>
            <a:fillRect/>
          </a:stretch>
        </p:blipFill>
        <p:spPr>
          <a:xfrm>
            <a:off x="4373638" y="4807852"/>
            <a:ext cx="7818362" cy="2050148"/>
          </a:xfrm>
          <a:prstGeom prst="rect">
            <a:avLst/>
          </a:prstGeom>
        </p:spPr>
      </p:pic>
      <p:pic>
        <p:nvPicPr>
          <p:cNvPr id="8" name="Picture 7">
            <a:extLst>
              <a:ext uri="{FF2B5EF4-FFF2-40B4-BE49-F238E27FC236}">
                <a16:creationId xmlns:a16="http://schemas.microsoft.com/office/drawing/2014/main" id="{12418A73-61AD-2945-B97D-BB0FEFD4B9B6}"/>
              </a:ext>
            </a:extLst>
          </p:cNvPr>
          <p:cNvPicPr>
            <a:picLocks noChangeAspect="1"/>
          </p:cNvPicPr>
          <p:nvPr/>
        </p:nvPicPr>
        <p:blipFill>
          <a:blip r:embed="rId3"/>
          <a:stretch>
            <a:fillRect/>
          </a:stretch>
        </p:blipFill>
        <p:spPr>
          <a:xfrm>
            <a:off x="5115857" y="1959072"/>
            <a:ext cx="6759677" cy="2677677"/>
          </a:xfrm>
          <a:prstGeom prst="rect">
            <a:avLst/>
          </a:prstGeom>
        </p:spPr>
      </p:pic>
      <p:sp>
        <p:nvSpPr>
          <p:cNvPr id="9" name="Content Placeholder 2">
            <a:extLst>
              <a:ext uri="{FF2B5EF4-FFF2-40B4-BE49-F238E27FC236}">
                <a16:creationId xmlns:a16="http://schemas.microsoft.com/office/drawing/2014/main" id="{F0A2CE3A-BA82-A444-9A7D-5B6E1488A5C8}"/>
              </a:ext>
            </a:extLst>
          </p:cNvPr>
          <p:cNvSpPr txBox="1">
            <a:spLocks/>
          </p:cNvSpPr>
          <p:nvPr/>
        </p:nvSpPr>
        <p:spPr>
          <a:xfrm>
            <a:off x="958348" y="1959072"/>
            <a:ext cx="4157509" cy="3416003"/>
          </a:xfrm>
          <a:prstGeom prst="rect">
            <a:avLst/>
          </a:prstGeom>
        </p:spPr>
        <p:txBody>
          <a:bodyPr vert="horz" lIns="91440" tIns="45720" rIns="91440" bIns="45720" rtlCol="0">
            <a:normAutofit lnSpcReduction="10000"/>
          </a:bodyPr>
          <a:lst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pPr marL="0" indent="0">
              <a:buNone/>
            </a:pPr>
            <a:r>
              <a:rPr lang="en-US" dirty="0"/>
              <a:t>The NAIA advantage:</a:t>
            </a:r>
          </a:p>
          <a:p>
            <a:r>
              <a:rPr lang="en-US" dirty="0"/>
              <a:t>High-caliber athletics at a reasonable cost</a:t>
            </a:r>
          </a:p>
          <a:p>
            <a:r>
              <a:rPr lang="en-US" dirty="0"/>
              <a:t>Institution-level analytics</a:t>
            </a:r>
          </a:p>
          <a:p>
            <a:r>
              <a:rPr lang="en-US" dirty="0"/>
              <a:t>Athletics-driven enrollment</a:t>
            </a:r>
          </a:p>
          <a:p>
            <a:r>
              <a:rPr lang="en-US" dirty="0"/>
              <a:t>Autonomy and simple, sensible rules</a:t>
            </a:r>
          </a:p>
          <a:p>
            <a:r>
              <a:rPr lang="en-US" dirty="0"/>
              <a:t>Superior student-athlete experience</a:t>
            </a:r>
          </a:p>
        </p:txBody>
      </p:sp>
      <p:pic>
        <p:nvPicPr>
          <p:cNvPr id="11" name="Picture 10">
            <a:extLst>
              <a:ext uri="{FF2B5EF4-FFF2-40B4-BE49-F238E27FC236}">
                <a16:creationId xmlns:a16="http://schemas.microsoft.com/office/drawing/2014/main" id="{67FAD14D-39B2-2147-A5E9-5B43E05F2A70}"/>
              </a:ext>
            </a:extLst>
          </p:cNvPr>
          <p:cNvPicPr>
            <a:picLocks noChangeAspect="1"/>
          </p:cNvPicPr>
          <p:nvPr/>
        </p:nvPicPr>
        <p:blipFill>
          <a:blip r:embed="rId4"/>
          <a:stretch>
            <a:fillRect/>
          </a:stretch>
        </p:blipFill>
        <p:spPr>
          <a:xfrm>
            <a:off x="10687987" y="168928"/>
            <a:ext cx="1314666" cy="909368"/>
          </a:xfrm>
          <a:prstGeom prst="rect">
            <a:avLst/>
          </a:prstGeom>
        </p:spPr>
      </p:pic>
    </p:spTree>
    <p:extLst>
      <p:ext uri="{BB962C8B-B14F-4D97-AF65-F5344CB8AC3E}">
        <p14:creationId xmlns:p14="http://schemas.microsoft.com/office/powerpoint/2010/main" val="5033368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5066F0-BFA2-7746-BFA2-666931E943D6}"/>
              </a:ext>
            </a:extLst>
          </p:cNvPr>
          <p:cNvSpPr>
            <a:spLocks noGrp="1"/>
          </p:cNvSpPr>
          <p:nvPr>
            <p:ph type="title"/>
          </p:nvPr>
        </p:nvSpPr>
        <p:spPr/>
        <p:txBody>
          <a:bodyPr/>
          <a:lstStyle/>
          <a:p>
            <a:r>
              <a:rPr lang="en-US" dirty="0"/>
              <a:t>NCAA Eligibility Center</a:t>
            </a:r>
          </a:p>
        </p:txBody>
      </p:sp>
      <p:pic>
        <p:nvPicPr>
          <p:cNvPr id="4" name="Picture 3">
            <a:extLst>
              <a:ext uri="{FF2B5EF4-FFF2-40B4-BE49-F238E27FC236}">
                <a16:creationId xmlns:a16="http://schemas.microsoft.com/office/drawing/2014/main" id="{CA962C2F-0699-D94A-859C-DA71C63496A7}"/>
              </a:ext>
            </a:extLst>
          </p:cNvPr>
          <p:cNvPicPr>
            <a:picLocks noChangeAspect="1"/>
          </p:cNvPicPr>
          <p:nvPr/>
        </p:nvPicPr>
        <p:blipFill rotWithShape="1">
          <a:blip r:embed="rId2"/>
          <a:srcRect t="23491"/>
          <a:stretch/>
        </p:blipFill>
        <p:spPr>
          <a:xfrm>
            <a:off x="826853" y="1454046"/>
            <a:ext cx="10059165" cy="5226580"/>
          </a:xfrm>
          <a:prstGeom prst="rect">
            <a:avLst/>
          </a:prstGeom>
        </p:spPr>
      </p:pic>
      <p:pic>
        <p:nvPicPr>
          <p:cNvPr id="5" name="Picture 4">
            <a:extLst>
              <a:ext uri="{FF2B5EF4-FFF2-40B4-BE49-F238E27FC236}">
                <a16:creationId xmlns:a16="http://schemas.microsoft.com/office/drawing/2014/main" id="{EFC849B2-22D1-E446-B525-65BA413780E8}"/>
              </a:ext>
            </a:extLst>
          </p:cNvPr>
          <p:cNvPicPr>
            <a:picLocks noChangeAspect="1"/>
          </p:cNvPicPr>
          <p:nvPr/>
        </p:nvPicPr>
        <p:blipFill>
          <a:blip r:embed="rId3"/>
          <a:stretch>
            <a:fillRect/>
          </a:stretch>
        </p:blipFill>
        <p:spPr>
          <a:xfrm>
            <a:off x="10687987" y="231116"/>
            <a:ext cx="1314666" cy="909368"/>
          </a:xfrm>
          <a:prstGeom prst="rect">
            <a:avLst/>
          </a:prstGeom>
        </p:spPr>
      </p:pic>
    </p:spTree>
    <p:extLst>
      <p:ext uri="{BB962C8B-B14F-4D97-AF65-F5344CB8AC3E}">
        <p14:creationId xmlns:p14="http://schemas.microsoft.com/office/powerpoint/2010/main" val="35491364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C52450-388B-9049-B680-9D183EB254C0}"/>
              </a:ext>
            </a:extLst>
          </p:cNvPr>
          <p:cNvSpPr>
            <a:spLocks noGrp="1"/>
          </p:cNvSpPr>
          <p:nvPr>
            <p:ph type="title"/>
          </p:nvPr>
        </p:nvSpPr>
        <p:spPr/>
        <p:txBody>
          <a:bodyPr/>
          <a:lstStyle/>
          <a:p>
            <a:r>
              <a:rPr lang="en-US" dirty="0"/>
              <a:t>NCAA Eligibility Center: Account Types</a:t>
            </a:r>
          </a:p>
        </p:txBody>
      </p:sp>
      <p:sp>
        <p:nvSpPr>
          <p:cNvPr id="3" name="Text Placeholder 2">
            <a:extLst>
              <a:ext uri="{FF2B5EF4-FFF2-40B4-BE49-F238E27FC236}">
                <a16:creationId xmlns:a16="http://schemas.microsoft.com/office/drawing/2014/main" id="{E5216B7E-BEAA-1340-AEB0-C703D4496B89}"/>
              </a:ext>
            </a:extLst>
          </p:cNvPr>
          <p:cNvSpPr>
            <a:spLocks noGrp="1"/>
          </p:cNvSpPr>
          <p:nvPr>
            <p:ph type="body" idx="1"/>
          </p:nvPr>
        </p:nvSpPr>
        <p:spPr>
          <a:xfrm>
            <a:off x="1371600" y="1516952"/>
            <a:ext cx="4443984" cy="823912"/>
          </a:xfrm>
          <a:solidFill>
            <a:schemeClr val="tx1"/>
          </a:solidFill>
        </p:spPr>
        <p:style>
          <a:lnRef idx="2">
            <a:schemeClr val="dk1"/>
          </a:lnRef>
          <a:fillRef idx="1">
            <a:schemeClr val="lt1"/>
          </a:fillRef>
          <a:effectRef idx="0">
            <a:schemeClr val="dk1"/>
          </a:effectRef>
          <a:fontRef idx="minor">
            <a:schemeClr val="dk1"/>
          </a:fontRef>
        </p:style>
        <p:txBody>
          <a:bodyPr/>
          <a:lstStyle/>
          <a:p>
            <a:r>
              <a:rPr lang="en-US" b="1" dirty="0">
                <a:solidFill>
                  <a:schemeClr val="bg2"/>
                </a:solidFill>
              </a:rPr>
              <a:t>Free Profile Account</a:t>
            </a:r>
          </a:p>
        </p:txBody>
      </p:sp>
      <p:sp>
        <p:nvSpPr>
          <p:cNvPr id="4" name="Content Placeholder 3">
            <a:extLst>
              <a:ext uri="{FF2B5EF4-FFF2-40B4-BE49-F238E27FC236}">
                <a16:creationId xmlns:a16="http://schemas.microsoft.com/office/drawing/2014/main" id="{CDE80F38-DA84-DA41-A769-BAA34C15D41A}"/>
              </a:ext>
            </a:extLst>
          </p:cNvPr>
          <p:cNvSpPr>
            <a:spLocks noGrp="1"/>
          </p:cNvSpPr>
          <p:nvPr>
            <p:ph sz="half" idx="2"/>
          </p:nvPr>
        </p:nvSpPr>
        <p:spPr>
          <a:xfrm>
            <a:off x="1371600" y="2373132"/>
            <a:ext cx="4443984" cy="2562193"/>
          </a:xfrm>
        </p:spPr>
        <p:txBody>
          <a:bodyPr>
            <a:normAutofit/>
          </a:bodyPr>
          <a:lstStyle/>
          <a:p>
            <a:r>
              <a:rPr lang="en-US" dirty="0"/>
              <a:t>Used for young recruits and those undecided on division</a:t>
            </a:r>
          </a:p>
          <a:p>
            <a:r>
              <a:rPr lang="en-US" dirty="0"/>
              <a:t>No registration fee</a:t>
            </a:r>
          </a:p>
          <a:p>
            <a:r>
              <a:rPr lang="en-US" dirty="0"/>
              <a:t>Ability to transition to a paid certification account later on</a:t>
            </a:r>
          </a:p>
          <a:p>
            <a:endParaRPr lang="en-US" dirty="0"/>
          </a:p>
          <a:p>
            <a:endParaRPr lang="en-US" dirty="0"/>
          </a:p>
        </p:txBody>
      </p:sp>
      <p:sp>
        <p:nvSpPr>
          <p:cNvPr id="5" name="Text Placeholder 4">
            <a:extLst>
              <a:ext uri="{FF2B5EF4-FFF2-40B4-BE49-F238E27FC236}">
                <a16:creationId xmlns:a16="http://schemas.microsoft.com/office/drawing/2014/main" id="{C4380657-D55D-6747-9349-1A00F1B4A277}"/>
              </a:ext>
            </a:extLst>
          </p:cNvPr>
          <p:cNvSpPr>
            <a:spLocks noGrp="1"/>
          </p:cNvSpPr>
          <p:nvPr>
            <p:ph type="body" sz="quarter" idx="3"/>
          </p:nvPr>
        </p:nvSpPr>
        <p:spPr>
          <a:xfrm>
            <a:off x="6528816" y="1516952"/>
            <a:ext cx="4443984" cy="823912"/>
          </a:xfrm>
          <a:solidFill>
            <a:schemeClr val="tx1"/>
          </a:solidFill>
        </p:spPr>
        <p:style>
          <a:lnRef idx="2">
            <a:schemeClr val="dk1"/>
          </a:lnRef>
          <a:fillRef idx="1">
            <a:schemeClr val="lt1"/>
          </a:fillRef>
          <a:effectRef idx="0">
            <a:schemeClr val="dk1"/>
          </a:effectRef>
          <a:fontRef idx="minor">
            <a:schemeClr val="dk1"/>
          </a:fontRef>
        </p:style>
        <p:txBody>
          <a:bodyPr/>
          <a:lstStyle/>
          <a:p>
            <a:r>
              <a:rPr lang="en-US" b="1" dirty="0">
                <a:solidFill>
                  <a:schemeClr val="bg2"/>
                </a:solidFill>
              </a:rPr>
              <a:t>Certification Account</a:t>
            </a:r>
          </a:p>
        </p:txBody>
      </p:sp>
      <p:sp>
        <p:nvSpPr>
          <p:cNvPr id="6" name="Content Placeholder 5">
            <a:extLst>
              <a:ext uri="{FF2B5EF4-FFF2-40B4-BE49-F238E27FC236}">
                <a16:creationId xmlns:a16="http://schemas.microsoft.com/office/drawing/2014/main" id="{167C7154-38B1-C04C-A7BC-F60E9BBC62D1}"/>
              </a:ext>
            </a:extLst>
          </p:cNvPr>
          <p:cNvSpPr>
            <a:spLocks noGrp="1"/>
          </p:cNvSpPr>
          <p:nvPr>
            <p:ph sz="quarter" idx="4"/>
          </p:nvPr>
        </p:nvSpPr>
        <p:spPr>
          <a:xfrm>
            <a:off x="6528816" y="2481295"/>
            <a:ext cx="4443984" cy="3215514"/>
          </a:xfrm>
        </p:spPr>
        <p:txBody>
          <a:bodyPr>
            <a:normAutofit/>
          </a:bodyPr>
          <a:lstStyle/>
          <a:p>
            <a:r>
              <a:rPr lang="en-US" dirty="0"/>
              <a:t>Required for DI and DII eligibility certification</a:t>
            </a:r>
          </a:p>
          <a:p>
            <a:r>
              <a:rPr lang="en-US" dirty="0"/>
              <a:t>Requires a registration fee: 	</a:t>
            </a:r>
          </a:p>
          <a:p>
            <a:pPr lvl="1"/>
            <a:r>
              <a:rPr lang="en-US" dirty="0"/>
              <a:t>$90 domestic students</a:t>
            </a:r>
          </a:p>
          <a:p>
            <a:pPr lvl="1"/>
            <a:r>
              <a:rPr lang="en-US" dirty="0"/>
              <a:t>$150 international students</a:t>
            </a:r>
          </a:p>
          <a:p>
            <a:r>
              <a:rPr lang="en-US" dirty="0"/>
              <a:t>Required for taking an official visit</a:t>
            </a:r>
          </a:p>
          <a:p>
            <a:r>
              <a:rPr lang="en-US" dirty="0"/>
              <a:t>Required to sign a NLI</a:t>
            </a:r>
          </a:p>
          <a:p>
            <a:endParaRPr lang="en-US" dirty="0"/>
          </a:p>
          <a:p>
            <a:pPr lvl="1"/>
            <a:endParaRPr lang="en-US" dirty="0"/>
          </a:p>
          <a:p>
            <a:endParaRPr lang="en-US" dirty="0"/>
          </a:p>
          <a:p>
            <a:endParaRPr lang="en-US" dirty="0"/>
          </a:p>
        </p:txBody>
      </p:sp>
      <p:sp>
        <p:nvSpPr>
          <p:cNvPr id="16" name="Text Placeholder 2">
            <a:extLst>
              <a:ext uri="{FF2B5EF4-FFF2-40B4-BE49-F238E27FC236}">
                <a16:creationId xmlns:a16="http://schemas.microsoft.com/office/drawing/2014/main" id="{2FA00A64-D292-7543-BD33-DEF46A8A56C2}"/>
              </a:ext>
            </a:extLst>
          </p:cNvPr>
          <p:cNvSpPr txBox="1">
            <a:spLocks/>
          </p:cNvSpPr>
          <p:nvPr/>
        </p:nvSpPr>
        <p:spPr>
          <a:xfrm>
            <a:off x="1371600" y="4683326"/>
            <a:ext cx="4443984" cy="823912"/>
          </a:xfrm>
          <a:prstGeom prst="rect">
            <a:avLst/>
          </a:prstGeom>
          <a:solidFill>
            <a:schemeClr val="tx1"/>
          </a:solidFill>
        </p:spPr>
        <p:style>
          <a:lnRef idx="2">
            <a:schemeClr val="dk1"/>
          </a:lnRef>
          <a:fillRef idx="1">
            <a:schemeClr val="lt1"/>
          </a:fillRef>
          <a:effectRef idx="0">
            <a:schemeClr val="dk1"/>
          </a:effectRef>
          <a:fontRef idx="minor">
            <a:schemeClr val="dk1"/>
          </a:fontRef>
        </p:style>
        <p:txBody>
          <a:bodyPr vert="horz" lIns="91440" tIns="45720" rIns="91440" bIns="45720" rtlCol="0" anchor="b">
            <a:noAutofit/>
          </a:bodyPr>
          <a:lstStyle>
            <a:lvl1pPr marL="0" indent="0" algn="l" defTabSz="914400" rtl="0" eaLnBrk="1" latinLnBrk="0" hangingPunct="1">
              <a:lnSpc>
                <a:spcPct val="84000"/>
              </a:lnSpc>
              <a:spcBef>
                <a:spcPts val="0"/>
              </a:spcBef>
              <a:spcAft>
                <a:spcPts val="0"/>
              </a:spcAft>
              <a:buFont typeface="Franklin Gothic Book" panose="020B0503020102020204" pitchFamily="34" charset="0"/>
              <a:buNone/>
              <a:defRPr sz="3000" b="0" kern="1200" baseline="0">
                <a:solidFill>
                  <a:schemeClr val="tx2"/>
                </a:solidFill>
                <a:latin typeface="+mn-lt"/>
                <a:ea typeface="+mn-ea"/>
                <a:cs typeface="+mn-cs"/>
              </a:defRPr>
            </a:lvl1pPr>
            <a:lvl2pPr marL="457200" indent="0" algn="l" defTabSz="914400" rtl="0" eaLnBrk="1" latinLnBrk="0" hangingPunct="1">
              <a:lnSpc>
                <a:spcPct val="94000"/>
              </a:lnSpc>
              <a:spcBef>
                <a:spcPts val="500"/>
              </a:spcBef>
              <a:spcAft>
                <a:spcPts val="200"/>
              </a:spcAft>
              <a:buFont typeface="Franklin Gothic Book" panose="020B0503020102020204" pitchFamily="34" charset="0"/>
              <a:buNone/>
              <a:defRPr sz="2000" b="1" i="1" kern="1200" baseline="0">
                <a:solidFill>
                  <a:schemeClr val="dk1"/>
                </a:solidFill>
                <a:latin typeface="+mn-lt"/>
                <a:ea typeface="+mn-ea"/>
                <a:cs typeface="+mn-cs"/>
              </a:defRPr>
            </a:lvl2pPr>
            <a:lvl3pPr marL="914400" indent="0" algn="l" defTabSz="914400" rtl="0" eaLnBrk="1" latinLnBrk="0" hangingPunct="1">
              <a:lnSpc>
                <a:spcPct val="94000"/>
              </a:lnSpc>
              <a:spcBef>
                <a:spcPts val="500"/>
              </a:spcBef>
              <a:spcAft>
                <a:spcPts val="200"/>
              </a:spcAft>
              <a:buFont typeface="Franklin Gothic Book" panose="020B0503020102020204" pitchFamily="34" charset="0"/>
              <a:buNone/>
              <a:defRPr sz="1800" b="1" kern="1200" baseline="0">
                <a:solidFill>
                  <a:schemeClr val="dk1"/>
                </a:solidFill>
                <a:latin typeface="+mn-lt"/>
                <a:ea typeface="+mn-ea"/>
                <a:cs typeface="+mn-cs"/>
              </a:defRPr>
            </a:lvl3pPr>
            <a:lvl4pPr marL="1371600" indent="0" algn="l" defTabSz="914400" rtl="0" eaLnBrk="1" latinLnBrk="0" hangingPunct="1">
              <a:lnSpc>
                <a:spcPct val="94000"/>
              </a:lnSpc>
              <a:spcBef>
                <a:spcPts val="500"/>
              </a:spcBef>
              <a:spcAft>
                <a:spcPts val="200"/>
              </a:spcAft>
              <a:buFont typeface="Franklin Gothic Book" panose="020B0503020102020204" pitchFamily="34" charset="0"/>
              <a:buNone/>
              <a:defRPr sz="1600" b="1" i="1" kern="1200" baseline="0">
                <a:solidFill>
                  <a:schemeClr val="dk1"/>
                </a:solidFill>
                <a:latin typeface="+mn-lt"/>
                <a:ea typeface="+mn-ea"/>
                <a:cs typeface="+mn-cs"/>
              </a:defRPr>
            </a:lvl4pPr>
            <a:lvl5pPr marL="1828800" indent="0" algn="l" defTabSz="914400" rtl="0" eaLnBrk="1" latinLnBrk="0" hangingPunct="1">
              <a:lnSpc>
                <a:spcPct val="94000"/>
              </a:lnSpc>
              <a:spcBef>
                <a:spcPts val="500"/>
              </a:spcBef>
              <a:spcAft>
                <a:spcPts val="200"/>
              </a:spcAft>
              <a:buFont typeface="Franklin Gothic Book" panose="020B0503020102020204" pitchFamily="34" charset="0"/>
              <a:buNone/>
              <a:defRPr sz="1600" b="1" kern="1200" baseline="0">
                <a:solidFill>
                  <a:schemeClr val="dk1"/>
                </a:solidFill>
                <a:latin typeface="+mn-lt"/>
                <a:ea typeface="+mn-ea"/>
                <a:cs typeface="+mn-cs"/>
              </a:defRPr>
            </a:lvl5pPr>
            <a:lvl6pPr marL="2286000" indent="0" algn="l" defTabSz="914400" rtl="0" eaLnBrk="1" latinLnBrk="0" hangingPunct="1">
              <a:lnSpc>
                <a:spcPct val="94000"/>
              </a:lnSpc>
              <a:spcBef>
                <a:spcPts val="500"/>
              </a:spcBef>
              <a:spcAft>
                <a:spcPts val="200"/>
              </a:spcAft>
              <a:buFont typeface="Franklin Gothic Book" panose="020B0503020102020204" pitchFamily="34" charset="0"/>
              <a:buNone/>
              <a:defRPr sz="1600" b="1" i="1" kern="1200" baseline="0">
                <a:solidFill>
                  <a:schemeClr val="dk1"/>
                </a:solidFill>
                <a:latin typeface="+mn-lt"/>
                <a:ea typeface="+mn-ea"/>
                <a:cs typeface="+mn-cs"/>
              </a:defRPr>
            </a:lvl6pPr>
            <a:lvl7pPr marL="2743200" indent="0" algn="l" defTabSz="914400" rtl="0" eaLnBrk="1" latinLnBrk="0" hangingPunct="1">
              <a:lnSpc>
                <a:spcPct val="94000"/>
              </a:lnSpc>
              <a:spcBef>
                <a:spcPts val="500"/>
              </a:spcBef>
              <a:spcAft>
                <a:spcPts val="200"/>
              </a:spcAft>
              <a:buFont typeface="Franklin Gothic Book" panose="020B0503020102020204" pitchFamily="34" charset="0"/>
              <a:buNone/>
              <a:defRPr sz="1600" b="1" kern="1200" baseline="0">
                <a:solidFill>
                  <a:schemeClr val="dk1"/>
                </a:solidFill>
                <a:latin typeface="+mn-lt"/>
                <a:ea typeface="+mn-ea"/>
                <a:cs typeface="+mn-cs"/>
              </a:defRPr>
            </a:lvl7pPr>
            <a:lvl8pPr marL="3200400" indent="0" algn="l" defTabSz="914400" rtl="0" eaLnBrk="1" latinLnBrk="0" hangingPunct="1">
              <a:lnSpc>
                <a:spcPct val="94000"/>
              </a:lnSpc>
              <a:spcBef>
                <a:spcPts val="500"/>
              </a:spcBef>
              <a:spcAft>
                <a:spcPts val="200"/>
              </a:spcAft>
              <a:buFont typeface="Franklin Gothic Book" panose="020B0503020102020204" pitchFamily="34" charset="0"/>
              <a:buNone/>
              <a:defRPr sz="1600" b="1" i="1" kern="1200" baseline="0">
                <a:solidFill>
                  <a:schemeClr val="dk1"/>
                </a:solidFill>
                <a:latin typeface="+mn-lt"/>
                <a:ea typeface="+mn-ea"/>
                <a:cs typeface="+mn-cs"/>
              </a:defRPr>
            </a:lvl8pPr>
            <a:lvl9pPr marL="3657600" indent="0" algn="l" defTabSz="914400" rtl="0" eaLnBrk="1" latinLnBrk="0" hangingPunct="1">
              <a:lnSpc>
                <a:spcPct val="94000"/>
              </a:lnSpc>
              <a:spcBef>
                <a:spcPts val="500"/>
              </a:spcBef>
              <a:spcAft>
                <a:spcPts val="200"/>
              </a:spcAft>
              <a:buFont typeface="Franklin Gothic Book" panose="020B0503020102020204" pitchFamily="34" charset="0"/>
              <a:buNone/>
              <a:defRPr sz="1600" b="1" kern="1200" baseline="0">
                <a:solidFill>
                  <a:schemeClr val="dk1"/>
                </a:solidFill>
                <a:latin typeface="+mn-lt"/>
                <a:ea typeface="+mn-ea"/>
                <a:cs typeface="+mn-cs"/>
              </a:defRPr>
            </a:lvl9pPr>
          </a:lstStyle>
          <a:p>
            <a:r>
              <a:rPr lang="en-US" b="1" dirty="0">
                <a:solidFill>
                  <a:schemeClr val="bg2"/>
                </a:solidFill>
              </a:rPr>
              <a:t>Amateurism Only Account</a:t>
            </a:r>
          </a:p>
        </p:txBody>
      </p:sp>
      <p:sp>
        <p:nvSpPr>
          <p:cNvPr id="17" name="Content Placeholder 3">
            <a:extLst>
              <a:ext uri="{FF2B5EF4-FFF2-40B4-BE49-F238E27FC236}">
                <a16:creationId xmlns:a16="http://schemas.microsoft.com/office/drawing/2014/main" id="{EA98E60F-F405-3045-A7AF-CCF1E216A8E0}"/>
              </a:ext>
            </a:extLst>
          </p:cNvPr>
          <p:cNvSpPr txBox="1">
            <a:spLocks/>
          </p:cNvSpPr>
          <p:nvPr/>
        </p:nvSpPr>
        <p:spPr>
          <a:xfrm>
            <a:off x="1371600" y="5539506"/>
            <a:ext cx="4443984" cy="2562193"/>
          </a:xfrm>
          <a:prstGeom prst="rect">
            <a:avLst/>
          </a:prstGeom>
        </p:spPr>
        <p:txBody>
          <a:bodyPr vert="horz" lIns="91440" tIns="45720" rIns="91440" bIns="45720" rtlCol="0">
            <a:normAutofit/>
          </a:bodyPr>
          <a:lst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r>
              <a:rPr lang="en-US" dirty="0"/>
              <a:t>Used for DIII schools (amateurism only) </a:t>
            </a:r>
          </a:p>
          <a:p>
            <a:endParaRPr lang="en-US" dirty="0"/>
          </a:p>
        </p:txBody>
      </p:sp>
      <p:pic>
        <p:nvPicPr>
          <p:cNvPr id="18" name="Picture 17">
            <a:extLst>
              <a:ext uri="{FF2B5EF4-FFF2-40B4-BE49-F238E27FC236}">
                <a16:creationId xmlns:a16="http://schemas.microsoft.com/office/drawing/2014/main" id="{51CD5280-9F95-7449-8EF7-71C5EFFE419A}"/>
              </a:ext>
            </a:extLst>
          </p:cNvPr>
          <p:cNvPicPr>
            <a:picLocks noChangeAspect="1"/>
          </p:cNvPicPr>
          <p:nvPr/>
        </p:nvPicPr>
        <p:blipFill>
          <a:blip r:embed="rId3"/>
          <a:stretch>
            <a:fillRect/>
          </a:stretch>
        </p:blipFill>
        <p:spPr>
          <a:xfrm>
            <a:off x="10687987" y="168928"/>
            <a:ext cx="1314666" cy="909368"/>
          </a:xfrm>
          <a:prstGeom prst="rect">
            <a:avLst/>
          </a:prstGeom>
        </p:spPr>
      </p:pic>
    </p:spTree>
    <p:extLst>
      <p:ext uri="{BB962C8B-B14F-4D97-AF65-F5344CB8AC3E}">
        <p14:creationId xmlns:p14="http://schemas.microsoft.com/office/powerpoint/2010/main" val="20019926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6B9698-BAC9-C845-A80D-C5A8D12E8BCA}"/>
              </a:ext>
            </a:extLst>
          </p:cNvPr>
          <p:cNvSpPr>
            <a:spLocks noGrp="1"/>
          </p:cNvSpPr>
          <p:nvPr>
            <p:ph type="title"/>
          </p:nvPr>
        </p:nvSpPr>
        <p:spPr/>
        <p:txBody>
          <a:bodyPr/>
          <a:lstStyle/>
          <a:p>
            <a:r>
              <a:rPr lang="en-US" dirty="0"/>
              <a:t>NCAA Eligibility Center</a:t>
            </a:r>
          </a:p>
        </p:txBody>
      </p:sp>
      <p:sp>
        <p:nvSpPr>
          <p:cNvPr id="3" name="Content Placeholder 2">
            <a:extLst>
              <a:ext uri="{FF2B5EF4-FFF2-40B4-BE49-F238E27FC236}">
                <a16:creationId xmlns:a16="http://schemas.microsoft.com/office/drawing/2014/main" id="{9D264081-17DE-864F-9286-01A76C6614FF}"/>
              </a:ext>
            </a:extLst>
          </p:cNvPr>
          <p:cNvSpPr>
            <a:spLocks noGrp="1"/>
          </p:cNvSpPr>
          <p:nvPr>
            <p:ph idx="1"/>
          </p:nvPr>
        </p:nvSpPr>
        <p:spPr>
          <a:xfrm>
            <a:off x="1371600" y="1469036"/>
            <a:ext cx="9601200" cy="4398364"/>
          </a:xfrm>
        </p:spPr>
        <p:txBody>
          <a:bodyPr>
            <a:normAutofit/>
          </a:bodyPr>
          <a:lstStyle/>
          <a:p>
            <a:r>
              <a:rPr lang="en-US" sz="2200" b="1" u="sng" dirty="0"/>
              <a:t>When do I register?</a:t>
            </a:r>
          </a:p>
          <a:p>
            <a:pPr lvl="1"/>
            <a:r>
              <a:rPr lang="en-US" sz="2200" b="1" dirty="0"/>
              <a:t>9</a:t>
            </a:r>
            <a:r>
              <a:rPr lang="en-US" sz="2200" b="1" baseline="30000" dirty="0"/>
              <a:t>th</a:t>
            </a:r>
            <a:r>
              <a:rPr lang="en-US" sz="2200" b="1" dirty="0"/>
              <a:t> grade – </a:t>
            </a:r>
            <a:r>
              <a:rPr lang="en-US" sz="2200" dirty="0"/>
              <a:t>register for Free Profile Page</a:t>
            </a:r>
          </a:p>
          <a:p>
            <a:pPr lvl="1"/>
            <a:r>
              <a:rPr lang="en-US" sz="2200" b="1" dirty="0"/>
              <a:t>10</a:t>
            </a:r>
            <a:r>
              <a:rPr lang="en-US" sz="2200" b="1" baseline="30000" dirty="0"/>
              <a:t>th</a:t>
            </a:r>
            <a:r>
              <a:rPr lang="en-US" sz="2200" b="1" dirty="0"/>
              <a:t> grade – </a:t>
            </a:r>
            <a:r>
              <a:rPr lang="en-US" sz="2200" dirty="0"/>
              <a:t>transition to Certification Account </a:t>
            </a:r>
          </a:p>
          <a:p>
            <a:endParaRPr lang="en-US" sz="2200" b="1" u="sng" dirty="0"/>
          </a:p>
          <a:p>
            <a:r>
              <a:rPr lang="en-US" sz="2200" b="1" u="sng" dirty="0"/>
              <a:t>Why do I register?</a:t>
            </a:r>
          </a:p>
          <a:p>
            <a:pPr lvl="1"/>
            <a:r>
              <a:rPr lang="en-US" sz="2200" dirty="0"/>
              <a:t>Required for taking an official visit </a:t>
            </a:r>
          </a:p>
          <a:p>
            <a:pPr lvl="1"/>
            <a:r>
              <a:rPr lang="en-US" sz="2200" dirty="0"/>
              <a:t>Coaches can track your progress/ see your grades</a:t>
            </a:r>
          </a:p>
          <a:p>
            <a:pPr lvl="1"/>
            <a:r>
              <a:rPr lang="en-US" sz="2200" dirty="0"/>
              <a:t>Helps colleges/universities determine your scholarships</a:t>
            </a:r>
          </a:p>
          <a:p>
            <a:pPr lvl="1"/>
            <a:r>
              <a:rPr lang="en-US" sz="2200" dirty="0"/>
              <a:t>Compliance can track your eligibility progression</a:t>
            </a:r>
          </a:p>
          <a:p>
            <a:pPr lvl="1"/>
            <a:r>
              <a:rPr lang="en-US" sz="2200" dirty="0"/>
              <a:t>Required to sign a National Letter of Intent</a:t>
            </a:r>
          </a:p>
          <a:p>
            <a:endParaRPr lang="en-US" sz="2200" dirty="0"/>
          </a:p>
        </p:txBody>
      </p:sp>
      <p:pic>
        <p:nvPicPr>
          <p:cNvPr id="4" name="Picture 3">
            <a:extLst>
              <a:ext uri="{FF2B5EF4-FFF2-40B4-BE49-F238E27FC236}">
                <a16:creationId xmlns:a16="http://schemas.microsoft.com/office/drawing/2014/main" id="{507DDAEB-9B84-5B48-949B-20A00F0C4ED0}"/>
              </a:ext>
            </a:extLst>
          </p:cNvPr>
          <p:cNvPicPr>
            <a:picLocks noChangeAspect="1"/>
          </p:cNvPicPr>
          <p:nvPr/>
        </p:nvPicPr>
        <p:blipFill>
          <a:blip r:embed="rId2"/>
          <a:stretch>
            <a:fillRect/>
          </a:stretch>
        </p:blipFill>
        <p:spPr>
          <a:xfrm>
            <a:off x="10687987" y="168928"/>
            <a:ext cx="1314666" cy="909368"/>
          </a:xfrm>
          <a:prstGeom prst="rect">
            <a:avLst/>
          </a:prstGeom>
        </p:spPr>
      </p:pic>
    </p:spTree>
    <p:extLst>
      <p:ext uri="{BB962C8B-B14F-4D97-AF65-F5344CB8AC3E}">
        <p14:creationId xmlns:p14="http://schemas.microsoft.com/office/powerpoint/2010/main" val="18434374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6B9698-BAC9-C845-A80D-C5A8D12E8BCA}"/>
              </a:ext>
            </a:extLst>
          </p:cNvPr>
          <p:cNvSpPr>
            <a:spLocks noGrp="1"/>
          </p:cNvSpPr>
          <p:nvPr>
            <p:ph type="title"/>
          </p:nvPr>
        </p:nvSpPr>
        <p:spPr/>
        <p:txBody>
          <a:bodyPr/>
          <a:lstStyle/>
          <a:p>
            <a:r>
              <a:rPr lang="en-US" dirty="0"/>
              <a:t>NCAA Eligibility Requirements</a:t>
            </a:r>
          </a:p>
        </p:txBody>
      </p:sp>
      <p:sp>
        <p:nvSpPr>
          <p:cNvPr id="3" name="Content Placeholder 2">
            <a:extLst>
              <a:ext uri="{FF2B5EF4-FFF2-40B4-BE49-F238E27FC236}">
                <a16:creationId xmlns:a16="http://schemas.microsoft.com/office/drawing/2014/main" id="{9D264081-17DE-864F-9286-01A76C6614FF}"/>
              </a:ext>
            </a:extLst>
          </p:cNvPr>
          <p:cNvSpPr>
            <a:spLocks noGrp="1"/>
          </p:cNvSpPr>
          <p:nvPr>
            <p:ph idx="1"/>
          </p:nvPr>
        </p:nvSpPr>
        <p:spPr>
          <a:xfrm>
            <a:off x="1371600" y="1543987"/>
            <a:ext cx="9601200" cy="5051685"/>
          </a:xfrm>
        </p:spPr>
        <p:txBody>
          <a:bodyPr>
            <a:normAutofit/>
          </a:bodyPr>
          <a:lstStyle/>
          <a:p>
            <a:r>
              <a:rPr lang="en-US" b="1" dirty="0"/>
              <a:t>DI – </a:t>
            </a:r>
            <a:r>
              <a:rPr lang="en-US" dirty="0"/>
              <a:t>Requires the following to receive “academic certification:”</a:t>
            </a:r>
          </a:p>
          <a:p>
            <a:pPr lvl="1"/>
            <a:r>
              <a:rPr lang="en-US" dirty="0"/>
              <a:t>Complete 16 core courses in proscribed areas</a:t>
            </a:r>
          </a:p>
          <a:p>
            <a:pPr lvl="1"/>
            <a:r>
              <a:rPr lang="en-US" dirty="0"/>
              <a:t>Complete 10 of 16 core courses, </a:t>
            </a:r>
            <a:r>
              <a:rPr lang="en-US" i="0" dirty="0"/>
              <a:t>including seven in English, math or natural/physical science, before the start of your seventh semester.</a:t>
            </a:r>
          </a:p>
          <a:p>
            <a:pPr lvl="1"/>
            <a:r>
              <a:rPr lang="en-US" dirty="0"/>
              <a:t>Earn appropriate SAT/ACT score on sliding scale**See </a:t>
            </a:r>
            <a:r>
              <a:rPr lang="en-US" dirty="0" err="1"/>
              <a:t>Covid</a:t>
            </a:r>
            <a:r>
              <a:rPr lang="en-US" dirty="0"/>
              <a:t> Exception** </a:t>
            </a:r>
          </a:p>
          <a:p>
            <a:pPr lvl="1"/>
            <a:r>
              <a:rPr lang="en-US" dirty="0"/>
              <a:t>Submit proof of graduation</a:t>
            </a:r>
          </a:p>
          <a:p>
            <a:r>
              <a:rPr lang="en-US" b="1" dirty="0"/>
              <a:t>DII – </a:t>
            </a:r>
            <a:r>
              <a:rPr lang="en-US" dirty="0"/>
              <a:t>Requires the following to receive “academic certification:”</a:t>
            </a:r>
          </a:p>
          <a:p>
            <a:pPr lvl="1"/>
            <a:r>
              <a:rPr lang="en-US" dirty="0"/>
              <a:t>Complete 16 core courses in proscribed areas</a:t>
            </a:r>
          </a:p>
          <a:p>
            <a:pPr lvl="1"/>
            <a:r>
              <a:rPr lang="en-US" dirty="0"/>
              <a:t>Earn appropriate SAT/ACT score on sliding scale**See </a:t>
            </a:r>
            <a:r>
              <a:rPr lang="en-US" dirty="0" err="1"/>
              <a:t>Covid</a:t>
            </a:r>
            <a:r>
              <a:rPr lang="en-US" dirty="0"/>
              <a:t> Exception** </a:t>
            </a:r>
          </a:p>
          <a:p>
            <a:pPr lvl="1"/>
            <a:r>
              <a:rPr lang="en-US" dirty="0"/>
              <a:t>Submit proof of graduation</a:t>
            </a:r>
          </a:p>
          <a:p>
            <a:r>
              <a:rPr lang="en-US" b="1" dirty="0"/>
              <a:t>DIII - </a:t>
            </a:r>
            <a:r>
              <a:rPr lang="en-US" dirty="0"/>
              <a:t>DIII eligibility is determined on campus.</a:t>
            </a:r>
          </a:p>
          <a:p>
            <a:r>
              <a:rPr lang="en-US" dirty="0"/>
              <a:t>Link to </a:t>
            </a:r>
            <a:r>
              <a:rPr lang="en-US" dirty="0">
                <a:hlinkClick r:id="rId2"/>
              </a:rPr>
              <a:t>NCAA Core Courses Lists</a:t>
            </a:r>
            <a:endParaRPr lang="en-US" dirty="0"/>
          </a:p>
        </p:txBody>
      </p:sp>
      <p:pic>
        <p:nvPicPr>
          <p:cNvPr id="4" name="Picture 3">
            <a:extLst>
              <a:ext uri="{FF2B5EF4-FFF2-40B4-BE49-F238E27FC236}">
                <a16:creationId xmlns:a16="http://schemas.microsoft.com/office/drawing/2014/main" id="{6E80FA03-A8B5-DD43-BDD8-E58EF8BB59BA}"/>
              </a:ext>
            </a:extLst>
          </p:cNvPr>
          <p:cNvPicPr>
            <a:picLocks noChangeAspect="1"/>
          </p:cNvPicPr>
          <p:nvPr/>
        </p:nvPicPr>
        <p:blipFill>
          <a:blip r:embed="rId3"/>
          <a:stretch>
            <a:fillRect/>
          </a:stretch>
        </p:blipFill>
        <p:spPr>
          <a:xfrm>
            <a:off x="10687987" y="168928"/>
            <a:ext cx="1314666" cy="909368"/>
          </a:xfrm>
          <a:prstGeom prst="rect">
            <a:avLst/>
          </a:prstGeom>
        </p:spPr>
      </p:pic>
    </p:spTree>
    <p:extLst>
      <p:ext uri="{BB962C8B-B14F-4D97-AF65-F5344CB8AC3E}">
        <p14:creationId xmlns:p14="http://schemas.microsoft.com/office/powerpoint/2010/main" val="27542222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03CB2D-B8E0-7044-81CB-AD81E5D59D1E}"/>
              </a:ext>
            </a:extLst>
          </p:cNvPr>
          <p:cNvSpPr>
            <a:spLocks noGrp="1"/>
          </p:cNvSpPr>
          <p:nvPr>
            <p:ph type="title"/>
          </p:nvPr>
        </p:nvSpPr>
        <p:spPr/>
        <p:txBody>
          <a:bodyPr/>
          <a:lstStyle/>
          <a:p>
            <a:r>
              <a:rPr lang="en-US" dirty="0"/>
              <a:t>NAIA Eligibility Requirements</a:t>
            </a:r>
          </a:p>
        </p:txBody>
      </p:sp>
      <p:sp>
        <p:nvSpPr>
          <p:cNvPr id="3" name="Content Placeholder 2">
            <a:extLst>
              <a:ext uri="{FF2B5EF4-FFF2-40B4-BE49-F238E27FC236}">
                <a16:creationId xmlns:a16="http://schemas.microsoft.com/office/drawing/2014/main" id="{0D569AFB-F02B-C341-A7D1-F8165746DE74}"/>
              </a:ext>
            </a:extLst>
          </p:cNvPr>
          <p:cNvSpPr>
            <a:spLocks noGrp="1"/>
          </p:cNvSpPr>
          <p:nvPr>
            <p:ph idx="1"/>
          </p:nvPr>
        </p:nvSpPr>
        <p:spPr>
          <a:xfrm>
            <a:off x="1371599" y="1528997"/>
            <a:ext cx="10558559" cy="3132066"/>
          </a:xfrm>
        </p:spPr>
        <p:txBody>
          <a:bodyPr>
            <a:normAutofit/>
          </a:bodyPr>
          <a:lstStyle/>
          <a:p>
            <a:pPr marL="0" indent="0">
              <a:buNone/>
            </a:pPr>
            <a:r>
              <a:rPr lang="en-US" dirty="0"/>
              <a:t> If a student meets </a:t>
            </a:r>
            <a:r>
              <a:rPr lang="en-US" u="sng" dirty="0"/>
              <a:t>two of the criteria</a:t>
            </a:r>
            <a:r>
              <a:rPr lang="en-US" dirty="0"/>
              <a:t>, then the student is eligible upon high school graduation:</a:t>
            </a:r>
          </a:p>
          <a:p>
            <a:r>
              <a:rPr lang="en-US" dirty="0"/>
              <a:t>Cumulative GPA of 2.0 on a 4.0 scale</a:t>
            </a:r>
          </a:p>
          <a:p>
            <a:r>
              <a:rPr lang="en-US" dirty="0"/>
              <a:t>Class rank in top 50% of graduating class</a:t>
            </a:r>
          </a:p>
          <a:p>
            <a:r>
              <a:rPr lang="en-US" dirty="0"/>
              <a:t>If no class rank is on the transcript, nine college credits can be used in place of this requirement. (Effective May 1, 2020.)</a:t>
            </a:r>
          </a:p>
          <a:p>
            <a:r>
              <a:rPr lang="en-US" dirty="0"/>
              <a:t>ACT of 18 or SAT of 970 Critical Reading and Math</a:t>
            </a:r>
          </a:p>
          <a:p>
            <a:pPr marL="0" indent="0">
              <a:buNone/>
            </a:pPr>
            <a:endParaRPr lang="en-US" dirty="0"/>
          </a:p>
        </p:txBody>
      </p:sp>
      <p:pic>
        <p:nvPicPr>
          <p:cNvPr id="4" name="Picture 3">
            <a:extLst>
              <a:ext uri="{FF2B5EF4-FFF2-40B4-BE49-F238E27FC236}">
                <a16:creationId xmlns:a16="http://schemas.microsoft.com/office/drawing/2014/main" id="{D937AA06-2EC0-F041-ABF5-0CB3933EF6AF}"/>
              </a:ext>
            </a:extLst>
          </p:cNvPr>
          <p:cNvPicPr>
            <a:picLocks noChangeAspect="1"/>
          </p:cNvPicPr>
          <p:nvPr/>
        </p:nvPicPr>
        <p:blipFill>
          <a:blip r:embed="rId2"/>
          <a:stretch>
            <a:fillRect/>
          </a:stretch>
        </p:blipFill>
        <p:spPr>
          <a:xfrm>
            <a:off x="10687987" y="168928"/>
            <a:ext cx="1314666" cy="909368"/>
          </a:xfrm>
          <a:prstGeom prst="rect">
            <a:avLst/>
          </a:prstGeom>
        </p:spPr>
      </p:pic>
      <p:pic>
        <p:nvPicPr>
          <p:cNvPr id="5" name="Picture 4">
            <a:extLst>
              <a:ext uri="{FF2B5EF4-FFF2-40B4-BE49-F238E27FC236}">
                <a16:creationId xmlns:a16="http://schemas.microsoft.com/office/drawing/2014/main" id="{A36BDD5E-FAF8-1649-B7C1-746B29DA1D5B}"/>
              </a:ext>
            </a:extLst>
          </p:cNvPr>
          <p:cNvPicPr>
            <a:picLocks noChangeAspect="1"/>
          </p:cNvPicPr>
          <p:nvPr/>
        </p:nvPicPr>
        <p:blipFill>
          <a:blip r:embed="rId3"/>
          <a:stretch>
            <a:fillRect/>
          </a:stretch>
        </p:blipFill>
        <p:spPr>
          <a:xfrm>
            <a:off x="6172199" y="4128476"/>
            <a:ext cx="5757959" cy="2361822"/>
          </a:xfrm>
          <a:prstGeom prst="rect">
            <a:avLst/>
          </a:prstGeom>
        </p:spPr>
      </p:pic>
      <p:sp>
        <p:nvSpPr>
          <p:cNvPr id="6" name="TextBox 5">
            <a:extLst>
              <a:ext uri="{FF2B5EF4-FFF2-40B4-BE49-F238E27FC236}">
                <a16:creationId xmlns:a16="http://schemas.microsoft.com/office/drawing/2014/main" id="{6E9FE5D6-EB41-D94F-A90A-764834CA319E}"/>
              </a:ext>
            </a:extLst>
          </p:cNvPr>
          <p:cNvSpPr txBox="1"/>
          <p:nvPr/>
        </p:nvSpPr>
        <p:spPr>
          <a:xfrm>
            <a:off x="1169232" y="4661063"/>
            <a:ext cx="5002965" cy="1477328"/>
          </a:xfrm>
          <a:prstGeom prst="rect">
            <a:avLst/>
          </a:prstGeom>
          <a:noFill/>
        </p:spPr>
        <p:txBody>
          <a:bodyPr wrap="square" rtlCol="0">
            <a:spAutoFit/>
          </a:bodyPr>
          <a:lstStyle/>
          <a:p>
            <a:r>
              <a:rPr lang="en-US" b="1" dirty="0"/>
              <a:t>NAIA Eligibility Center - </a:t>
            </a:r>
            <a:r>
              <a:rPr lang="en-US" dirty="0"/>
              <a:t>The fee to register is $90 for students coming directly from high school, $135 for transfer students, and $150 for international students.</a:t>
            </a:r>
          </a:p>
          <a:p>
            <a:endParaRPr lang="en-US" dirty="0"/>
          </a:p>
        </p:txBody>
      </p:sp>
    </p:spTree>
    <p:extLst>
      <p:ext uri="{BB962C8B-B14F-4D97-AF65-F5344CB8AC3E}">
        <p14:creationId xmlns:p14="http://schemas.microsoft.com/office/powerpoint/2010/main" val="38907973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3FA4C4-0A58-8549-B8BC-B649E6DFE4ED}"/>
              </a:ext>
            </a:extLst>
          </p:cNvPr>
          <p:cNvSpPr>
            <a:spLocks noGrp="1"/>
          </p:cNvSpPr>
          <p:nvPr>
            <p:ph type="title"/>
          </p:nvPr>
        </p:nvSpPr>
        <p:spPr/>
        <p:txBody>
          <a:bodyPr/>
          <a:lstStyle/>
          <a:p>
            <a:r>
              <a:rPr lang="en-US" dirty="0"/>
              <a:t>NCAA Amateurism Requirements	</a:t>
            </a:r>
          </a:p>
        </p:txBody>
      </p:sp>
      <p:sp>
        <p:nvSpPr>
          <p:cNvPr id="3" name="Content Placeholder 2">
            <a:extLst>
              <a:ext uri="{FF2B5EF4-FFF2-40B4-BE49-F238E27FC236}">
                <a16:creationId xmlns:a16="http://schemas.microsoft.com/office/drawing/2014/main" id="{CEF0051E-FBBC-5E41-8E4D-379D7C1E5E03}"/>
              </a:ext>
            </a:extLst>
          </p:cNvPr>
          <p:cNvSpPr>
            <a:spLocks noGrp="1"/>
          </p:cNvSpPr>
          <p:nvPr>
            <p:ph idx="1"/>
          </p:nvPr>
        </p:nvSpPr>
        <p:spPr>
          <a:xfrm>
            <a:off x="1371600" y="1454047"/>
            <a:ext cx="9601200" cy="5291528"/>
          </a:xfrm>
        </p:spPr>
        <p:txBody>
          <a:bodyPr>
            <a:normAutofit/>
          </a:bodyPr>
          <a:lstStyle/>
          <a:p>
            <a:r>
              <a:rPr lang="en-US" sz="2200" dirty="0"/>
              <a:t>Must complete the Amateurism questionnaire for EACH sport you plan to compete in and request “Final Amateurism Certification” on April 1 (for Fall enrollees).</a:t>
            </a:r>
          </a:p>
          <a:p>
            <a:r>
              <a:rPr lang="en-US" sz="2200" b="1" dirty="0"/>
              <a:t>Issues Reviewed as Part of the Amateurism Certification Process:</a:t>
            </a:r>
            <a:endParaRPr lang="en-US" sz="2200" dirty="0"/>
          </a:p>
          <a:p>
            <a:pPr lvl="1"/>
            <a:r>
              <a:rPr lang="en-US" sz="2200" dirty="0"/>
              <a:t>Delaying your full-time collegiate enrollment to participate in organized competition.</a:t>
            </a:r>
          </a:p>
          <a:p>
            <a:pPr lvl="1"/>
            <a:r>
              <a:rPr lang="en-US" sz="2200" dirty="0"/>
              <a:t>Playing with professionals.</a:t>
            </a:r>
          </a:p>
          <a:p>
            <a:pPr lvl="1"/>
            <a:r>
              <a:rPr lang="en-US" sz="2200" dirty="0"/>
              <a:t>Signing a contract with a professional team.</a:t>
            </a:r>
          </a:p>
          <a:p>
            <a:pPr lvl="1"/>
            <a:r>
              <a:rPr lang="en-US" sz="2200" dirty="0"/>
              <a:t>Participating in tryouts or practices with a professional team.</a:t>
            </a:r>
          </a:p>
          <a:p>
            <a:pPr lvl="1"/>
            <a:r>
              <a:rPr lang="en-US" sz="2200" dirty="0"/>
              <a:t>Receiving payment or preferential treatment/benefits for playing sports.</a:t>
            </a:r>
          </a:p>
          <a:p>
            <a:pPr lvl="1"/>
            <a:r>
              <a:rPr lang="en-US" sz="2200" dirty="0"/>
              <a:t>Receiving prize money.</a:t>
            </a:r>
          </a:p>
          <a:p>
            <a:pPr lvl="1"/>
            <a:r>
              <a:rPr lang="en-US" sz="2200" dirty="0"/>
              <a:t>Receiving benefits from an agent or prospective agent.</a:t>
            </a:r>
          </a:p>
          <a:p>
            <a:pPr lvl="1"/>
            <a:r>
              <a:rPr lang="en-US" sz="2200" dirty="0"/>
              <a:t>Involvement with a recruiting service.</a:t>
            </a:r>
          </a:p>
          <a:p>
            <a:endParaRPr lang="en-US" sz="2200" dirty="0"/>
          </a:p>
        </p:txBody>
      </p:sp>
      <p:pic>
        <p:nvPicPr>
          <p:cNvPr id="4" name="Picture 3">
            <a:extLst>
              <a:ext uri="{FF2B5EF4-FFF2-40B4-BE49-F238E27FC236}">
                <a16:creationId xmlns:a16="http://schemas.microsoft.com/office/drawing/2014/main" id="{EA028FCC-39B2-8D42-B47C-D8BA0351E82E}"/>
              </a:ext>
            </a:extLst>
          </p:cNvPr>
          <p:cNvPicPr>
            <a:picLocks noChangeAspect="1"/>
          </p:cNvPicPr>
          <p:nvPr/>
        </p:nvPicPr>
        <p:blipFill>
          <a:blip r:embed="rId2"/>
          <a:stretch>
            <a:fillRect/>
          </a:stretch>
        </p:blipFill>
        <p:spPr>
          <a:xfrm>
            <a:off x="10687987" y="168928"/>
            <a:ext cx="1314666" cy="909368"/>
          </a:xfrm>
          <a:prstGeom prst="rect">
            <a:avLst/>
          </a:prstGeom>
        </p:spPr>
      </p:pic>
    </p:spTree>
    <p:extLst>
      <p:ext uri="{BB962C8B-B14F-4D97-AF65-F5344CB8AC3E}">
        <p14:creationId xmlns:p14="http://schemas.microsoft.com/office/powerpoint/2010/main" val="34150052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BD8006-191E-E842-82A4-7A4332549FE6}"/>
              </a:ext>
            </a:extLst>
          </p:cNvPr>
          <p:cNvSpPr>
            <a:spLocks noGrp="1"/>
          </p:cNvSpPr>
          <p:nvPr>
            <p:ph type="title"/>
          </p:nvPr>
        </p:nvSpPr>
        <p:spPr/>
        <p:txBody>
          <a:bodyPr/>
          <a:lstStyle/>
          <a:p>
            <a:r>
              <a:rPr lang="en-US" dirty="0"/>
              <a:t>NAIA Amateurism Requirements</a:t>
            </a:r>
          </a:p>
        </p:txBody>
      </p:sp>
      <p:sp>
        <p:nvSpPr>
          <p:cNvPr id="3" name="Content Placeholder 2">
            <a:extLst>
              <a:ext uri="{FF2B5EF4-FFF2-40B4-BE49-F238E27FC236}">
                <a16:creationId xmlns:a16="http://schemas.microsoft.com/office/drawing/2014/main" id="{581134A9-90AA-814C-A5A6-E4053AC1CF48}"/>
              </a:ext>
            </a:extLst>
          </p:cNvPr>
          <p:cNvSpPr>
            <a:spLocks noGrp="1"/>
          </p:cNvSpPr>
          <p:nvPr>
            <p:ph idx="1"/>
          </p:nvPr>
        </p:nvSpPr>
        <p:spPr>
          <a:xfrm>
            <a:off x="1371600" y="1558977"/>
            <a:ext cx="9601200" cy="4766872"/>
          </a:xfrm>
        </p:spPr>
        <p:txBody>
          <a:bodyPr>
            <a:normAutofit/>
          </a:bodyPr>
          <a:lstStyle/>
          <a:p>
            <a:r>
              <a:rPr lang="en-US" dirty="0"/>
              <a:t>In the NAIA, only amateur students-athletes are eligible to participate in a given sport. </a:t>
            </a:r>
          </a:p>
          <a:p>
            <a:r>
              <a:rPr lang="en-US" dirty="0"/>
              <a:t>If you become a professional in a particular sport recognized by the NAIA, you will be considered a professional in that sport only and are </a:t>
            </a:r>
            <a:r>
              <a:rPr lang="en-US" u="sng" dirty="0"/>
              <a:t>ineligible</a:t>
            </a:r>
            <a:r>
              <a:rPr lang="en-US" dirty="0"/>
              <a:t> for intercollegiate competition in that sport. </a:t>
            </a:r>
          </a:p>
          <a:p>
            <a:r>
              <a:rPr lang="en-US" dirty="0"/>
              <a:t>The following will cause a student to lose amateur standing: </a:t>
            </a:r>
          </a:p>
          <a:p>
            <a:pPr lvl="1"/>
            <a:r>
              <a:rPr lang="en-US" dirty="0"/>
              <a:t>Signing a contract with any professional team or entering into an agreement to compete in professional athletics</a:t>
            </a:r>
          </a:p>
          <a:p>
            <a:pPr lvl="1"/>
            <a:r>
              <a:rPr lang="en-US" dirty="0"/>
              <a:t>Participating in any athletics contest as a professional or as a team member where you receive reimbursement exceeding the actual expenses of travel, meals and lodging </a:t>
            </a:r>
          </a:p>
          <a:p>
            <a:pPr lvl="1"/>
            <a:r>
              <a:rPr lang="en-US" dirty="0"/>
              <a:t>Receiving remuneration for any appearance or advertisement/promotion that references the student’s collegiate institution or intercollegiate athletic participation.</a:t>
            </a:r>
          </a:p>
        </p:txBody>
      </p:sp>
      <p:pic>
        <p:nvPicPr>
          <p:cNvPr id="4" name="Picture 3">
            <a:extLst>
              <a:ext uri="{FF2B5EF4-FFF2-40B4-BE49-F238E27FC236}">
                <a16:creationId xmlns:a16="http://schemas.microsoft.com/office/drawing/2014/main" id="{047E3BC1-AD20-0A42-BE0B-195488D062BD}"/>
              </a:ext>
            </a:extLst>
          </p:cNvPr>
          <p:cNvPicPr>
            <a:picLocks noChangeAspect="1"/>
          </p:cNvPicPr>
          <p:nvPr/>
        </p:nvPicPr>
        <p:blipFill>
          <a:blip r:embed="rId2"/>
          <a:stretch>
            <a:fillRect/>
          </a:stretch>
        </p:blipFill>
        <p:spPr>
          <a:xfrm>
            <a:off x="10687987" y="168928"/>
            <a:ext cx="1314666" cy="909368"/>
          </a:xfrm>
          <a:prstGeom prst="rect">
            <a:avLst/>
          </a:prstGeom>
        </p:spPr>
      </p:pic>
    </p:spTree>
    <p:extLst>
      <p:ext uri="{BB962C8B-B14F-4D97-AF65-F5344CB8AC3E}">
        <p14:creationId xmlns:p14="http://schemas.microsoft.com/office/powerpoint/2010/main" val="13346538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E10AF8-F548-E549-BBF7-BE887FCA6B88}"/>
              </a:ext>
            </a:extLst>
          </p:cNvPr>
          <p:cNvSpPr>
            <a:spLocks noGrp="1"/>
          </p:cNvSpPr>
          <p:nvPr>
            <p:ph type="title"/>
          </p:nvPr>
        </p:nvSpPr>
        <p:spPr/>
        <p:txBody>
          <a:bodyPr/>
          <a:lstStyle/>
          <a:p>
            <a:r>
              <a:rPr lang="en-US" dirty="0"/>
              <a:t>Recruiting 101: Recruiting Calendars</a:t>
            </a:r>
          </a:p>
        </p:txBody>
      </p:sp>
      <p:sp>
        <p:nvSpPr>
          <p:cNvPr id="3" name="Content Placeholder 2">
            <a:extLst>
              <a:ext uri="{FF2B5EF4-FFF2-40B4-BE49-F238E27FC236}">
                <a16:creationId xmlns:a16="http://schemas.microsoft.com/office/drawing/2014/main" id="{3EE12B49-DC79-5841-820E-3DC6C93DA2E0}"/>
              </a:ext>
            </a:extLst>
          </p:cNvPr>
          <p:cNvSpPr>
            <a:spLocks noGrp="1"/>
          </p:cNvSpPr>
          <p:nvPr>
            <p:ph idx="1"/>
          </p:nvPr>
        </p:nvSpPr>
        <p:spPr>
          <a:xfrm>
            <a:off x="1371600" y="2286000"/>
            <a:ext cx="5463915" cy="3581400"/>
          </a:xfrm>
        </p:spPr>
        <p:txBody>
          <a:bodyPr>
            <a:normAutofit/>
          </a:bodyPr>
          <a:lstStyle/>
          <a:p>
            <a:r>
              <a:rPr lang="en-US" sz="2400" dirty="0">
                <a:hlinkClick r:id="rId2"/>
              </a:rPr>
              <a:t>NCAA DI &amp; DII Recruiting Calendars</a:t>
            </a:r>
            <a:endParaRPr lang="en-US" sz="2400" dirty="0"/>
          </a:p>
          <a:p>
            <a:r>
              <a:rPr lang="en-US" sz="2400" b="1" dirty="0"/>
              <a:t>NCAA DIII – </a:t>
            </a:r>
            <a:r>
              <a:rPr lang="en-US" sz="2400" dirty="0"/>
              <a:t>no recruiting calendars</a:t>
            </a:r>
          </a:p>
          <a:p>
            <a:r>
              <a:rPr lang="en-US" sz="2400" b="1" dirty="0"/>
              <a:t>NAIA – </a:t>
            </a:r>
            <a:r>
              <a:rPr lang="en-US" sz="2400" dirty="0"/>
              <a:t>no recruiting calendars </a:t>
            </a:r>
          </a:p>
        </p:txBody>
      </p:sp>
      <p:pic>
        <p:nvPicPr>
          <p:cNvPr id="4" name="Picture 3">
            <a:extLst>
              <a:ext uri="{FF2B5EF4-FFF2-40B4-BE49-F238E27FC236}">
                <a16:creationId xmlns:a16="http://schemas.microsoft.com/office/drawing/2014/main" id="{F735B68B-57D7-EF47-ACF0-E62757FB8268}"/>
              </a:ext>
            </a:extLst>
          </p:cNvPr>
          <p:cNvPicPr>
            <a:picLocks noChangeAspect="1"/>
          </p:cNvPicPr>
          <p:nvPr/>
        </p:nvPicPr>
        <p:blipFill>
          <a:blip r:embed="rId3"/>
          <a:stretch>
            <a:fillRect/>
          </a:stretch>
        </p:blipFill>
        <p:spPr>
          <a:xfrm>
            <a:off x="6773897" y="2286000"/>
            <a:ext cx="4936761" cy="3435163"/>
          </a:xfrm>
          <a:prstGeom prst="rect">
            <a:avLst/>
          </a:prstGeom>
        </p:spPr>
      </p:pic>
      <p:pic>
        <p:nvPicPr>
          <p:cNvPr id="5" name="Picture 4">
            <a:extLst>
              <a:ext uri="{FF2B5EF4-FFF2-40B4-BE49-F238E27FC236}">
                <a16:creationId xmlns:a16="http://schemas.microsoft.com/office/drawing/2014/main" id="{27E65257-9752-8E4E-A465-953B41D19A5B}"/>
              </a:ext>
            </a:extLst>
          </p:cNvPr>
          <p:cNvPicPr>
            <a:picLocks noChangeAspect="1"/>
          </p:cNvPicPr>
          <p:nvPr/>
        </p:nvPicPr>
        <p:blipFill>
          <a:blip r:embed="rId4"/>
          <a:stretch>
            <a:fillRect/>
          </a:stretch>
        </p:blipFill>
        <p:spPr>
          <a:xfrm>
            <a:off x="5792353" y="5591331"/>
            <a:ext cx="6210300" cy="495300"/>
          </a:xfrm>
          <a:prstGeom prst="rect">
            <a:avLst/>
          </a:prstGeom>
        </p:spPr>
      </p:pic>
      <p:pic>
        <p:nvPicPr>
          <p:cNvPr id="6" name="Picture 5">
            <a:extLst>
              <a:ext uri="{FF2B5EF4-FFF2-40B4-BE49-F238E27FC236}">
                <a16:creationId xmlns:a16="http://schemas.microsoft.com/office/drawing/2014/main" id="{F86FE27F-DCB1-E04D-B692-735C2DEAFC5A}"/>
              </a:ext>
            </a:extLst>
          </p:cNvPr>
          <p:cNvPicPr>
            <a:picLocks noChangeAspect="1"/>
          </p:cNvPicPr>
          <p:nvPr/>
        </p:nvPicPr>
        <p:blipFill>
          <a:blip r:embed="rId5"/>
          <a:stretch>
            <a:fillRect/>
          </a:stretch>
        </p:blipFill>
        <p:spPr>
          <a:xfrm>
            <a:off x="8916553" y="6049283"/>
            <a:ext cx="3086100" cy="368300"/>
          </a:xfrm>
          <a:prstGeom prst="rect">
            <a:avLst/>
          </a:prstGeom>
        </p:spPr>
      </p:pic>
      <p:pic>
        <p:nvPicPr>
          <p:cNvPr id="7" name="Picture 6">
            <a:extLst>
              <a:ext uri="{FF2B5EF4-FFF2-40B4-BE49-F238E27FC236}">
                <a16:creationId xmlns:a16="http://schemas.microsoft.com/office/drawing/2014/main" id="{A9A8203B-ADF9-734E-9DFC-1A5F99800A52}"/>
              </a:ext>
            </a:extLst>
          </p:cNvPr>
          <p:cNvPicPr>
            <a:picLocks noChangeAspect="1"/>
          </p:cNvPicPr>
          <p:nvPr/>
        </p:nvPicPr>
        <p:blipFill>
          <a:blip r:embed="rId6"/>
          <a:stretch>
            <a:fillRect/>
          </a:stretch>
        </p:blipFill>
        <p:spPr>
          <a:xfrm>
            <a:off x="10687987" y="168928"/>
            <a:ext cx="1314666" cy="909368"/>
          </a:xfrm>
          <a:prstGeom prst="rect">
            <a:avLst/>
          </a:prstGeom>
        </p:spPr>
      </p:pic>
    </p:spTree>
    <p:extLst>
      <p:ext uri="{BB962C8B-B14F-4D97-AF65-F5344CB8AC3E}">
        <p14:creationId xmlns:p14="http://schemas.microsoft.com/office/powerpoint/2010/main" val="13112837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E10AF8-F548-E549-BBF7-BE887FCA6B88}"/>
              </a:ext>
            </a:extLst>
          </p:cNvPr>
          <p:cNvSpPr>
            <a:spLocks noGrp="1"/>
          </p:cNvSpPr>
          <p:nvPr>
            <p:ph type="title"/>
          </p:nvPr>
        </p:nvSpPr>
        <p:spPr/>
        <p:txBody>
          <a:bodyPr/>
          <a:lstStyle/>
          <a:p>
            <a:r>
              <a:rPr lang="en-US" dirty="0"/>
              <a:t>Recruiting 101: DI &amp; DII Recruiting Periods Defined</a:t>
            </a:r>
          </a:p>
        </p:txBody>
      </p:sp>
      <p:sp>
        <p:nvSpPr>
          <p:cNvPr id="3" name="Content Placeholder 2">
            <a:extLst>
              <a:ext uri="{FF2B5EF4-FFF2-40B4-BE49-F238E27FC236}">
                <a16:creationId xmlns:a16="http://schemas.microsoft.com/office/drawing/2014/main" id="{3EE12B49-DC79-5841-820E-3DC6C93DA2E0}"/>
              </a:ext>
            </a:extLst>
          </p:cNvPr>
          <p:cNvSpPr>
            <a:spLocks noGrp="1"/>
          </p:cNvSpPr>
          <p:nvPr>
            <p:ph idx="1"/>
          </p:nvPr>
        </p:nvSpPr>
        <p:spPr>
          <a:xfrm>
            <a:off x="1371600" y="2286000"/>
            <a:ext cx="9601200" cy="4099810"/>
          </a:xfrm>
        </p:spPr>
        <p:txBody>
          <a:bodyPr>
            <a:normAutofit fontScale="92500" lnSpcReduction="10000"/>
          </a:bodyPr>
          <a:lstStyle/>
          <a:p>
            <a:r>
              <a:rPr lang="en-US" b="1" dirty="0"/>
              <a:t>Contact Period:</a:t>
            </a:r>
            <a:r>
              <a:rPr lang="en-US" dirty="0"/>
              <a:t> Authorized athletics department staff may make in-person, off-campus recruiting contacts and evaluations.</a:t>
            </a:r>
          </a:p>
          <a:p>
            <a:r>
              <a:rPr lang="en-US" b="1" dirty="0"/>
              <a:t>Evaluation Period: </a:t>
            </a:r>
            <a:r>
              <a:rPr lang="en-US" dirty="0"/>
              <a:t>Authorized athletics department staff members may be involved in off-campus activities designed to assess the academic qualifications and playing ability of prospective student-athletes. No in-person, off-campus recruiting contacts shall be made with the prospective student-athlete during an evaluation period.</a:t>
            </a:r>
          </a:p>
          <a:p>
            <a:r>
              <a:rPr lang="en-US" b="1" dirty="0"/>
              <a:t>Quiet Period: </a:t>
            </a:r>
            <a:r>
              <a:rPr lang="en-US" dirty="0"/>
              <a:t>A period of time when it is permissible to make in-person recruiting contacts only on the member institution’s campus. No in-person, off-campus recruiting contacts or evaluations may be made during the quiet period. </a:t>
            </a:r>
          </a:p>
          <a:p>
            <a:r>
              <a:rPr lang="en-US" b="1" dirty="0"/>
              <a:t>Dead Period: </a:t>
            </a:r>
            <a:r>
              <a:rPr lang="en-US" dirty="0"/>
              <a:t>A period of time when it is not permissible to make in-person recruiting contacts or evaluations on or off the member institution’s campus or to permit official or unofficial visits by prospective student-athletes to the institution’s campus.</a:t>
            </a:r>
          </a:p>
          <a:p>
            <a:r>
              <a:rPr lang="en-US" b="1" dirty="0"/>
              <a:t>Recruiting Shutdown: </a:t>
            </a:r>
            <a:r>
              <a:rPr lang="en-US" dirty="0"/>
              <a:t>No form of recruiting is permitted (women’s basketball)</a:t>
            </a:r>
          </a:p>
          <a:p>
            <a:endParaRPr lang="en-US" dirty="0"/>
          </a:p>
        </p:txBody>
      </p:sp>
      <p:pic>
        <p:nvPicPr>
          <p:cNvPr id="4" name="Picture 3">
            <a:extLst>
              <a:ext uri="{FF2B5EF4-FFF2-40B4-BE49-F238E27FC236}">
                <a16:creationId xmlns:a16="http://schemas.microsoft.com/office/drawing/2014/main" id="{7AD642FA-4AFE-CF48-9262-1B73B69A0A0C}"/>
              </a:ext>
            </a:extLst>
          </p:cNvPr>
          <p:cNvPicPr>
            <a:picLocks noChangeAspect="1"/>
          </p:cNvPicPr>
          <p:nvPr/>
        </p:nvPicPr>
        <p:blipFill>
          <a:blip r:embed="rId2"/>
          <a:stretch>
            <a:fillRect/>
          </a:stretch>
        </p:blipFill>
        <p:spPr>
          <a:xfrm>
            <a:off x="10687987" y="168928"/>
            <a:ext cx="1314666" cy="909368"/>
          </a:xfrm>
          <a:prstGeom prst="rect">
            <a:avLst/>
          </a:prstGeom>
        </p:spPr>
      </p:pic>
    </p:spTree>
    <p:extLst>
      <p:ext uri="{BB962C8B-B14F-4D97-AF65-F5344CB8AC3E}">
        <p14:creationId xmlns:p14="http://schemas.microsoft.com/office/powerpoint/2010/main" val="21353960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71111-3007-2249-80D2-31C9E826C820}"/>
              </a:ext>
            </a:extLst>
          </p:cNvPr>
          <p:cNvSpPr>
            <a:spLocks noGrp="1"/>
          </p:cNvSpPr>
          <p:nvPr>
            <p:ph type="title"/>
          </p:nvPr>
        </p:nvSpPr>
        <p:spPr/>
        <p:txBody>
          <a:bodyPr>
            <a:normAutofit fontScale="90000"/>
          </a:bodyPr>
          <a:lstStyle/>
          <a:p>
            <a:r>
              <a:rPr lang="en-US" dirty="0"/>
              <a:t>Recruiting 101: NCAA Telephone Calls, Emails, Text Messages (correspondence)</a:t>
            </a:r>
          </a:p>
        </p:txBody>
      </p:sp>
      <p:sp>
        <p:nvSpPr>
          <p:cNvPr id="3" name="Content Placeholder 2">
            <a:extLst>
              <a:ext uri="{FF2B5EF4-FFF2-40B4-BE49-F238E27FC236}">
                <a16:creationId xmlns:a16="http://schemas.microsoft.com/office/drawing/2014/main" id="{9B3FA914-A63E-B344-A439-8DC9BB169DC7}"/>
              </a:ext>
            </a:extLst>
          </p:cNvPr>
          <p:cNvSpPr>
            <a:spLocks noGrp="1"/>
          </p:cNvSpPr>
          <p:nvPr>
            <p:ph idx="1"/>
          </p:nvPr>
        </p:nvSpPr>
        <p:spPr/>
        <p:txBody>
          <a:bodyPr>
            <a:normAutofit/>
          </a:bodyPr>
          <a:lstStyle/>
          <a:p>
            <a:r>
              <a:rPr lang="en-US" sz="2200" b="1" dirty="0"/>
              <a:t>DI – </a:t>
            </a:r>
            <a:r>
              <a:rPr lang="en-US" sz="2200" dirty="0"/>
              <a:t>rules vary by sport – most ”start dates” occur between sophomore and junior year</a:t>
            </a:r>
          </a:p>
          <a:p>
            <a:r>
              <a:rPr lang="en-US" sz="2200" b="1" dirty="0"/>
              <a:t>DII – </a:t>
            </a:r>
            <a:r>
              <a:rPr lang="en-US" sz="2200" dirty="0"/>
              <a:t>everything is June 15 immediately preceding Junior year</a:t>
            </a:r>
          </a:p>
          <a:p>
            <a:r>
              <a:rPr lang="en-US" sz="2200" b="1" dirty="0"/>
              <a:t>DIII – </a:t>
            </a:r>
            <a:r>
              <a:rPr lang="en-US" sz="2200" dirty="0"/>
              <a:t>unlimited with the exception of off-campus contacts which can occur following Sophomore year</a:t>
            </a:r>
          </a:p>
          <a:p>
            <a:r>
              <a:rPr lang="en-US" sz="2200" b="1" i="1" dirty="0"/>
              <a:t>*There are exceptions for questionnaires, camp brochures and non-athletics information</a:t>
            </a:r>
          </a:p>
        </p:txBody>
      </p:sp>
      <p:pic>
        <p:nvPicPr>
          <p:cNvPr id="4" name="Picture 3">
            <a:extLst>
              <a:ext uri="{FF2B5EF4-FFF2-40B4-BE49-F238E27FC236}">
                <a16:creationId xmlns:a16="http://schemas.microsoft.com/office/drawing/2014/main" id="{2EF8505B-6FC3-E141-8FAE-F9243D3A3B5C}"/>
              </a:ext>
            </a:extLst>
          </p:cNvPr>
          <p:cNvPicPr>
            <a:picLocks noChangeAspect="1"/>
          </p:cNvPicPr>
          <p:nvPr/>
        </p:nvPicPr>
        <p:blipFill>
          <a:blip r:embed="rId2"/>
          <a:stretch>
            <a:fillRect/>
          </a:stretch>
        </p:blipFill>
        <p:spPr>
          <a:xfrm>
            <a:off x="10687987" y="168928"/>
            <a:ext cx="1314666" cy="909368"/>
          </a:xfrm>
          <a:prstGeom prst="rect">
            <a:avLst/>
          </a:prstGeom>
        </p:spPr>
      </p:pic>
    </p:spTree>
    <p:extLst>
      <p:ext uri="{BB962C8B-B14F-4D97-AF65-F5344CB8AC3E}">
        <p14:creationId xmlns:p14="http://schemas.microsoft.com/office/powerpoint/2010/main" val="32697348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72CF37-B50B-9846-A2AA-C9CA44406C0B}"/>
              </a:ext>
            </a:extLst>
          </p:cNvPr>
          <p:cNvSpPr>
            <a:spLocks noGrp="1"/>
          </p:cNvSpPr>
          <p:nvPr>
            <p:ph type="title"/>
          </p:nvPr>
        </p:nvSpPr>
        <p:spPr/>
        <p:txBody>
          <a:bodyPr/>
          <a:lstStyle/>
          <a:p>
            <a:r>
              <a:rPr lang="en-US" dirty="0"/>
              <a:t>NAIA Recruiting</a:t>
            </a:r>
          </a:p>
        </p:txBody>
      </p:sp>
      <p:sp>
        <p:nvSpPr>
          <p:cNvPr id="3" name="Content Placeholder 2">
            <a:extLst>
              <a:ext uri="{FF2B5EF4-FFF2-40B4-BE49-F238E27FC236}">
                <a16:creationId xmlns:a16="http://schemas.microsoft.com/office/drawing/2014/main" id="{ECAC3293-E582-ED46-8579-B1CC0B060583}"/>
              </a:ext>
            </a:extLst>
          </p:cNvPr>
          <p:cNvSpPr>
            <a:spLocks noGrp="1"/>
          </p:cNvSpPr>
          <p:nvPr>
            <p:ph idx="1"/>
          </p:nvPr>
        </p:nvSpPr>
        <p:spPr>
          <a:xfrm>
            <a:off x="1371600" y="1573967"/>
            <a:ext cx="9601200" cy="4293433"/>
          </a:xfrm>
        </p:spPr>
        <p:txBody>
          <a:bodyPr/>
          <a:lstStyle/>
          <a:p>
            <a:pPr fontAlgn="base"/>
            <a:r>
              <a:rPr lang="en-US" sz="2200" dirty="0"/>
              <a:t>NAIA recruiting rules encourage coach-student and personal relationships. Benefits of NAIA recruiting rules include:</a:t>
            </a:r>
          </a:p>
          <a:p>
            <a:pPr fontAlgn="base"/>
            <a:r>
              <a:rPr lang="en-US" sz="2200" dirty="0"/>
              <a:t>No recruiting calendar restrictions of any kind</a:t>
            </a:r>
          </a:p>
          <a:p>
            <a:pPr fontAlgn="base"/>
            <a:r>
              <a:rPr lang="en-US" sz="2200" dirty="0"/>
              <a:t>Ability to freely communicate with NAIA coaches directly</a:t>
            </a:r>
          </a:p>
          <a:p>
            <a:pPr fontAlgn="base"/>
            <a:r>
              <a:rPr lang="en-US" sz="2200" dirty="0"/>
              <a:t>Direct interaction with NAIA coaches</a:t>
            </a:r>
          </a:p>
          <a:p>
            <a:pPr marL="0" indent="0" fontAlgn="base">
              <a:buNone/>
            </a:pPr>
            <a:endParaRPr lang="en-US" b="1" dirty="0"/>
          </a:p>
          <a:p>
            <a:pPr marL="0" indent="0" fontAlgn="base">
              <a:buNone/>
            </a:pPr>
            <a:r>
              <a:rPr lang="en-US" sz="3000" b="1" dirty="0"/>
              <a:t>What does this mean? </a:t>
            </a:r>
            <a:r>
              <a:rPr lang="en-US" sz="3000" dirty="0">
                <a:solidFill>
                  <a:srgbClr val="C00000"/>
                </a:solidFill>
              </a:rPr>
              <a:t>START EARLY!</a:t>
            </a:r>
          </a:p>
          <a:p>
            <a:pPr marL="0" indent="0">
              <a:buNone/>
            </a:pPr>
            <a:endParaRPr lang="en-US" dirty="0"/>
          </a:p>
        </p:txBody>
      </p:sp>
      <p:pic>
        <p:nvPicPr>
          <p:cNvPr id="4" name="Picture 3">
            <a:extLst>
              <a:ext uri="{FF2B5EF4-FFF2-40B4-BE49-F238E27FC236}">
                <a16:creationId xmlns:a16="http://schemas.microsoft.com/office/drawing/2014/main" id="{AA3670F0-B0FA-764B-A550-EAF090B33A3C}"/>
              </a:ext>
            </a:extLst>
          </p:cNvPr>
          <p:cNvPicPr>
            <a:picLocks noChangeAspect="1"/>
          </p:cNvPicPr>
          <p:nvPr/>
        </p:nvPicPr>
        <p:blipFill>
          <a:blip r:embed="rId2"/>
          <a:stretch>
            <a:fillRect/>
          </a:stretch>
        </p:blipFill>
        <p:spPr>
          <a:xfrm>
            <a:off x="10687987" y="168928"/>
            <a:ext cx="1314666" cy="909368"/>
          </a:xfrm>
          <a:prstGeom prst="rect">
            <a:avLst/>
          </a:prstGeom>
        </p:spPr>
      </p:pic>
    </p:spTree>
    <p:extLst>
      <p:ext uri="{BB962C8B-B14F-4D97-AF65-F5344CB8AC3E}">
        <p14:creationId xmlns:p14="http://schemas.microsoft.com/office/powerpoint/2010/main" val="30711256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F30692-841E-8C40-B349-20554A6560E4}"/>
              </a:ext>
            </a:extLst>
          </p:cNvPr>
          <p:cNvSpPr>
            <a:spLocks noGrp="1"/>
          </p:cNvSpPr>
          <p:nvPr>
            <p:ph type="title"/>
          </p:nvPr>
        </p:nvSpPr>
        <p:spPr/>
        <p:txBody>
          <a:bodyPr/>
          <a:lstStyle/>
          <a:p>
            <a:r>
              <a:rPr lang="en-US" dirty="0"/>
              <a:t>Recruiting 101: Campus Visits</a:t>
            </a:r>
          </a:p>
        </p:txBody>
      </p:sp>
      <p:sp>
        <p:nvSpPr>
          <p:cNvPr id="3" name="Content Placeholder 2">
            <a:extLst>
              <a:ext uri="{FF2B5EF4-FFF2-40B4-BE49-F238E27FC236}">
                <a16:creationId xmlns:a16="http://schemas.microsoft.com/office/drawing/2014/main" id="{C181D847-69BF-F344-B9BA-B738A44AA85E}"/>
              </a:ext>
            </a:extLst>
          </p:cNvPr>
          <p:cNvSpPr>
            <a:spLocks noGrp="1"/>
          </p:cNvSpPr>
          <p:nvPr>
            <p:ph idx="1"/>
          </p:nvPr>
        </p:nvSpPr>
        <p:spPr>
          <a:xfrm>
            <a:off x="1371600" y="1424067"/>
            <a:ext cx="9601200" cy="5276536"/>
          </a:xfrm>
        </p:spPr>
        <p:txBody>
          <a:bodyPr>
            <a:normAutofit fontScale="85000" lnSpcReduction="20000"/>
          </a:bodyPr>
          <a:lstStyle/>
          <a:p>
            <a:r>
              <a:rPr lang="en-US" b="1" dirty="0"/>
              <a:t>Types?</a:t>
            </a:r>
          </a:p>
          <a:p>
            <a:pPr lvl="1"/>
            <a:r>
              <a:rPr lang="en-US" b="1" dirty="0"/>
              <a:t>Official Visits – </a:t>
            </a:r>
            <a:r>
              <a:rPr lang="en-US" dirty="0"/>
              <a:t>College can pay for transportation to and from the campus and lodging and meals and reasonable entertainment for a 48 hour period. Basketball also allows for payment for up to two family members on the visit.</a:t>
            </a:r>
          </a:p>
          <a:p>
            <a:pPr lvl="1"/>
            <a:r>
              <a:rPr lang="en-US" b="1" dirty="0"/>
              <a:t>Unofficial Visits – </a:t>
            </a:r>
            <a:r>
              <a:rPr lang="en-US" dirty="0"/>
              <a:t>Self funded visits</a:t>
            </a:r>
          </a:p>
          <a:p>
            <a:r>
              <a:rPr lang="en-US" b="1" dirty="0"/>
              <a:t>How Many?</a:t>
            </a:r>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r>
              <a:rPr lang="en-US" b="1" dirty="0"/>
              <a:t>When?</a:t>
            </a:r>
          </a:p>
          <a:p>
            <a:pPr lvl="1"/>
            <a:r>
              <a:rPr lang="en-US" dirty="0"/>
              <a:t>No visits allows during Recruiting Shutdown and Dead Period</a:t>
            </a:r>
          </a:p>
          <a:p>
            <a:pPr lvl="1"/>
            <a:r>
              <a:rPr lang="en-US" dirty="0"/>
              <a:t>DI - Official visits begin Junior year (dates vary)</a:t>
            </a:r>
          </a:p>
          <a:p>
            <a:pPr lvl="1"/>
            <a:r>
              <a:rPr lang="en-US" dirty="0"/>
              <a:t>DII – June 15 prior to junior year</a:t>
            </a:r>
          </a:p>
          <a:p>
            <a:pPr lvl="1"/>
            <a:r>
              <a:rPr lang="en-US" dirty="0"/>
              <a:t>DIII – January 1 of junior year</a:t>
            </a:r>
          </a:p>
          <a:p>
            <a:pPr lvl="1"/>
            <a:endParaRPr lang="en-US" dirty="0"/>
          </a:p>
        </p:txBody>
      </p:sp>
      <p:graphicFrame>
        <p:nvGraphicFramePr>
          <p:cNvPr id="4" name="Table 3">
            <a:extLst>
              <a:ext uri="{FF2B5EF4-FFF2-40B4-BE49-F238E27FC236}">
                <a16:creationId xmlns:a16="http://schemas.microsoft.com/office/drawing/2014/main" id="{6AB66CE9-F471-AA42-984F-0210445CE519}"/>
              </a:ext>
            </a:extLst>
          </p:cNvPr>
          <p:cNvGraphicFramePr>
            <a:graphicFrameLocks noGrp="1"/>
          </p:cNvGraphicFramePr>
          <p:nvPr>
            <p:extLst>
              <p:ext uri="{D42A27DB-BD31-4B8C-83A1-F6EECF244321}">
                <p14:modId xmlns:p14="http://schemas.microsoft.com/office/powerpoint/2010/main" val="2061594618"/>
              </p:ext>
            </p:extLst>
          </p:nvPr>
        </p:nvGraphicFramePr>
        <p:xfrm>
          <a:off x="1657247" y="3145395"/>
          <a:ext cx="8128000" cy="1833880"/>
        </p:xfrm>
        <a:graphic>
          <a:graphicData uri="http://schemas.openxmlformats.org/drawingml/2006/table">
            <a:tbl>
              <a:tblPr firstRow="1" bandRow="1">
                <a:tableStyleId>{5C22544A-7EE6-4342-B048-85BDC9FD1C3A}</a:tableStyleId>
              </a:tblPr>
              <a:tblGrid>
                <a:gridCol w="2032000">
                  <a:extLst>
                    <a:ext uri="{9D8B030D-6E8A-4147-A177-3AD203B41FA5}">
                      <a16:colId xmlns:a16="http://schemas.microsoft.com/office/drawing/2014/main" val="1836175880"/>
                    </a:ext>
                  </a:extLst>
                </a:gridCol>
                <a:gridCol w="2032000">
                  <a:extLst>
                    <a:ext uri="{9D8B030D-6E8A-4147-A177-3AD203B41FA5}">
                      <a16:colId xmlns:a16="http://schemas.microsoft.com/office/drawing/2014/main" val="4229095767"/>
                    </a:ext>
                  </a:extLst>
                </a:gridCol>
                <a:gridCol w="2032000">
                  <a:extLst>
                    <a:ext uri="{9D8B030D-6E8A-4147-A177-3AD203B41FA5}">
                      <a16:colId xmlns:a16="http://schemas.microsoft.com/office/drawing/2014/main" val="3997289288"/>
                    </a:ext>
                  </a:extLst>
                </a:gridCol>
                <a:gridCol w="2032000">
                  <a:extLst>
                    <a:ext uri="{9D8B030D-6E8A-4147-A177-3AD203B41FA5}">
                      <a16:colId xmlns:a16="http://schemas.microsoft.com/office/drawing/2014/main" val="3034762424"/>
                    </a:ext>
                  </a:extLst>
                </a:gridCol>
              </a:tblGrid>
              <a:tr h="370840">
                <a:tc>
                  <a:txBody>
                    <a:bodyPr/>
                    <a:lstStyle/>
                    <a:p>
                      <a:r>
                        <a:rPr lang="en-US" dirty="0"/>
                        <a:t>DI OV</a:t>
                      </a:r>
                    </a:p>
                  </a:txBody>
                  <a:tcPr/>
                </a:tc>
                <a:tc>
                  <a:txBody>
                    <a:bodyPr/>
                    <a:lstStyle/>
                    <a:p>
                      <a:r>
                        <a:rPr lang="en-US" dirty="0"/>
                        <a:t>DII OV</a:t>
                      </a:r>
                    </a:p>
                  </a:txBody>
                  <a:tcPr/>
                </a:tc>
                <a:tc>
                  <a:txBody>
                    <a:bodyPr/>
                    <a:lstStyle/>
                    <a:p>
                      <a:r>
                        <a:rPr lang="en-US" dirty="0"/>
                        <a:t>DIII OV</a:t>
                      </a:r>
                    </a:p>
                  </a:txBody>
                  <a:tcPr/>
                </a:tc>
                <a:tc>
                  <a:txBody>
                    <a:bodyPr/>
                    <a:lstStyle/>
                    <a:p>
                      <a:r>
                        <a:rPr lang="en-US" dirty="0"/>
                        <a:t>NAIA OV</a:t>
                      </a:r>
                    </a:p>
                  </a:txBody>
                  <a:tcPr/>
                </a:tc>
                <a:extLst>
                  <a:ext uri="{0D108BD9-81ED-4DB2-BD59-A6C34878D82A}">
                    <a16:rowId xmlns:a16="http://schemas.microsoft.com/office/drawing/2014/main" val="1294984616"/>
                  </a:ext>
                </a:extLst>
              </a:tr>
              <a:tr h="370840">
                <a:tc>
                  <a:txBody>
                    <a:bodyPr/>
                    <a:lstStyle/>
                    <a:p>
                      <a:r>
                        <a:rPr lang="en-US" dirty="0"/>
                        <a:t>5 per athlete</a:t>
                      </a:r>
                    </a:p>
                    <a:p>
                      <a:r>
                        <a:rPr lang="en-US" dirty="0"/>
                        <a:t>1 per institution</a:t>
                      </a:r>
                    </a:p>
                    <a:p>
                      <a:r>
                        <a:rPr lang="en-US" dirty="0"/>
                        <a:t>Certain sports limit per sport</a:t>
                      </a:r>
                    </a:p>
                    <a:p>
                      <a:r>
                        <a:rPr lang="en-US" dirty="0"/>
                        <a:t>*No limit on UV</a:t>
                      </a:r>
                    </a:p>
                  </a:txBody>
                  <a:tcPr/>
                </a:tc>
                <a:tc>
                  <a:txBody>
                    <a:bodyPr/>
                    <a:lstStyle/>
                    <a:p>
                      <a:r>
                        <a:rPr lang="en-US" dirty="0"/>
                        <a:t>No limit per athlete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1 per institution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*No limit on UV</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txBody>
                  <a:tcPr/>
                </a:tc>
                <a:tc>
                  <a:txBody>
                    <a:bodyPr/>
                    <a:lstStyle/>
                    <a:p>
                      <a:r>
                        <a:rPr lang="en-US" dirty="0"/>
                        <a:t>No limit per athlete</a:t>
                      </a:r>
                    </a:p>
                    <a:p>
                      <a:r>
                        <a:rPr lang="en-US" dirty="0"/>
                        <a:t>1 per institution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*No limit on UV</a:t>
                      </a:r>
                    </a:p>
                    <a:p>
                      <a:endParaRPr lang="en-US" dirty="0"/>
                    </a:p>
                    <a:p>
                      <a:endParaRPr lang="en-US" dirty="0"/>
                    </a:p>
                  </a:txBody>
                  <a:tcPr/>
                </a:tc>
                <a:tc>
                  <a:txBody>
                    <a:bodyPr/>
                    <a:lstStyle/>
                    <a:p>
                      <a:r>
                        <a:rPr lang="en-US" dirty="0"/>
                        <a:t>No limit per athlete</a:t>
                      </a:r>
                    </a:p>
                    <a:p>
                      <a:r>
                        <a:rPr lang="en-US" dirty="0"/>
                        <a:t>1 per institution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*No limit on UV</a:t>
                      </a:r>
                    </a:p>
                    <a:p>
                      <a:endParaRPr lang="en-US" dirty="0"/>
                    </a:p>
                    <a:p>
                      <a:endParaRPr lang="en-US" dirty="0"/>
                    </a:p>
                  </a:txBody>
                  <a:tcPr/>
                </a:tc>
                <a:extLst>
                  <a:ext uri="{0D108BD9-81ED-4DB2-BD59-A6C34878D82A}">
                    <a16:rowId xmlns:a16="http://schemas.microsoft.com/office/drawing/2014/main" val="3667813570"/>
                  </a:ext>
                </a:extLst>
              </a:tr>
            </a:tbl>
          </a:graphicData>
        </a:graphic>
      </p:graphicFrame>
      <p:pic>
        <p:nvPicPr>
          <p:cNvPr id="5" name="Picture 4">
            <a:extLst>
              <a:ext uri="{FF2B5EF4-FFF2-40B4-BE49-F238E27FC236}">
                <a16:creationId xmlns:a16="http://schemas.microsoft.com/office/drawing/2014/main" id="{1604A93E-2EDE-3E47-A000-1B84DECAF9A8}"/>
              </a:ext>
            </a:extLst>
          </p:cNvPr>
          <p:cNvPicPr>
            <a:picLocks noChangeAspect="1"/>
          </p:cNvPicPr>
          <p:nvPr/>
        </p:nvPicPr>
        <p:blipFill>
          <a:blip r:embed="rId2"/>
          <a:stretch>
            <a:fillRect/>
          </a:stretch>
        </p:blipFill>
        <p:spPr>
          <a:xfrm>
            <a:off x="10687987" y="168928"/>
            <a:ext cx="1314666" cy="909368"/>
          </a:xfrm>
          <a:prstGeom prst="rect">
            <a:avLst/>
          </a:prstGeom>
        </p:spPr>
      </p:pic>
    </p:spTree>
    <p:extLst>
      <p:ext uri="{BB962C8B-B14F-4D97-AF65-F5344CB8AC3E}">
        <p14:creationId xmlns:p14="http://schemas.microsoft.com/office/powerpoint/2010/main" val="11944743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4C64E3-A9F1-894C-B00D-BFA3258E6E34}"/>
              </a:ext>
            </a:extLst>
          </p:cNvPr>
          <p:cNvSpPr>
            <a:spLocks noGrp="1"/>
          </p:cNvSpPr>
          <p:nvPr>
            <p:ph type="title"/>
          </p:nvPr>
        </p:nvSpPr>
        <p:spPr/>
        <p:txBody>
          <a:bodyPr/>
          <a:lstStyle/>
          <a:p>
            <a:r>
              <a:rPr lang="en-US" dirty="0"/>
              <a:t>What is the National Letter of Intent?</a:t>
            </a:r>
          </a:p>
        </p:txBody>
      </p:sp>
      <p:sp>
        <p:nvSpPr>
          <p:cNvPr id="3" name="Content Placeholder 2">
            <a:extLst>
              <a:ext uri="{FF2B5EF4-FFF2-40B4-BE49-F238E27FC236}">
                <a16:creationId xmlns:a16="http://schemas.microsoft.com/office/drawing/2014/main" id="{7FB50241-0E95-5742-A7F3-A788D8B2A842}"/>
              </a:ext>
            </a:extLst>
          </p:cNvPr>
          <p:cNvSpPr>
            <a:spLocks noGrp="1"/>
          </p:cNvSpPr>
          <p:nvPr>
            <p:ph idx="1"/>
          </p:nvPr>
        </p:nvSpPr>
        <p:spPr>
          <a:xfrm>
            <a:off x="1371600" y="1394085"/>
            <a:ext cx="9601200" cy="4473315"/>
          </a:xfrm>
        </p:spPr>
        <p:txBody>
          <a:bodyPr/>
          <a:lstStyle/>
          <a:p>
            <a:r>
              <a:rPr lang="en-US" dirty="0"/>
              <a:t>The NLI is a voluntary program with regard to both institutions and student-athletes. No prospective student-athlete (PSA) or parent is required to sign the NLI and no institution is required to join the program.</a:t>
            </a:r>
          </a:p>
          <a:p>
            <a:r>
              <a:rPr lang="en-US" dirty="0"/>
              <a:t>The NLI is a binding agreement between a PSA and an NLI member institution.</a:t>
            </a:r>
          </a:p>
          <a:p>
            <a:r>
              <a:rPr lang="en-US" dirty="0"/>
              <a:t>The NLI only binds the PSA in attending the institution for the FIRST year of enrollment. SA must receive athletic aid in the SAME year as the NLI. Does not guarantee athletic aid after that…</a:t>
            </a:r>
          </a:p>
          <a:p>
            <a:r>
              <a:rPr lang="en-US" dirty="0"/>
              <a:t>There are penalties for not fulfilling all of the provisions of the NLI – Check out </a:t>
            </a:r>
            <a:r>
              <a:rPr lang="en-US" dirty="0">
                <a:hlinkClick r:id="rId2"/>
              </a:rPr>
              <a:t>www.nationalletter.org</a:t>
            </a:r>
            <a:r>
              <a:rPr lang="en-US" dirty="0"/>
              <a:t> for more details.</a:t>
            </a:r>
          </a:p>
          <a:p>
            <a:endParaRPr lang="en-US" dirty="0"/>
          </a:p>
          <a:p>
            <a:endParaRPr lang="en-US" dirty="0"/>
          </a:p>
        </p:txBody>
      </p:sp>
      <p:pic>
        <p:nvPicPr>
          <p:cNvPr id="6" name="Picture 5">
            <a:extLst>
              <a:ext uri="{FF2B5EF4-FFF2-40B4-BE49-F238E27FC236}">
                <a16:creationId xmlns:a16="http://schemas.microsoft.com/office/drawing/2014/main" id="{5B280848-B91A-2F41-BB07-20D0BDFFFDF0}"/>
              </a:ext>
            </a:extLst>
          </p:cNvPr>
          <p:cNvPicPr>
            <a:picLocks noChangeAspect="1"/>
          </p:cNvPicPr>
          <p:nvPr/>
        </p:nvPicPr>
        <p:blipFill>
          <a:blip r:embed="rId3"/>
          <a:stretch>
            <a:fillRect/>
          </a:stretch>
        </p:blipFill>
        <p:spPr>
          <a:xfrm>
            <a:off x="10687987" y="168928"/>
            <a:ext cx="1314666" cy="909368"/>
          </a:xfrm>
          <a:prstGeom prst="rect">
            <a:avLst/>
          </a:prstGeom>
        </p:spPr>
      </p:pic>
      <p:pic>
        <p:nvPicPr>
          <p:cNvPr id="7" name="Picture 6">
            <a:extLst>
              <a:ext uri="{FF2B5EF4-FFF2-40B4-BE49-F238E27FC236}">
                <a16:creationId xmlns:a16="http://schemas.microsoft.com/office/drawing/2014/main" id="{92DC9CBB-4D33-B94C-8E36-BAEA4C6575D0}"/>
              </a:ext>
            </a:extLst>
          </p:cNvPr>
          <p:cNvPicPr>
            <a:picLocks noChangeAspect="1"/>
          </p:cNvPicPr>
          <p:nvPr/>
        </p:nvPicPr>
        <p:blipFill>
          <a:blip r:embed="rId4"/>
          <a:stretch>
            <a:fillRect/>
          </a:stretch>
        </p:blipFill>
        <p:spPr>
          <a:xfrm>
            <a:off x="1184222" y="4589929"/>
            <a:ext cx="10348210" cy="2136057"/>
          </a:xfrm>
          <a:prstGeom prst="rect">
            <a:avLst/>
          </a:prstGeom>
        </p:spPr>
      </p:pic>
    </p:spTree>
    <p:extLst>
      <p:ext uri="{BB962C8B-B14F-4D97-AF65-F5344CB8AC3E}">
        <p14:creationId xmlns:p14="http://schemas.microsoft.com/office/powerpoint/2010/main" val="29819696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754EC-3016-6A49-847E-6EFBC3E2F9C8}"/>
              </a:ext>
            </a:extLst>
          </p:cNvPr>
          <p:cNvSpPr>
            <a:spLocks noGrp="1"/>
          </p:cNvSpPr>
          <p:nvPr>
            <p:ph type="title"/>
          </p:nvPr>
        </p:nvSpPr>
        <p:spPr/>
        <p:txBody>
          <a:bodyPr/>
          <a:lstStyle/>
          <a:p>
            <a:r>
              <a:rPr lang="en-US" dirty="0"/>
              <a:t>Who issues the NLI?</a:t>
            </a:r>
          </a:p>
        </p:txBody>
      </p:sp>
      <p:sp>
        <p:nvSpPr>
          <p:cNvPr id="3" name="Content Placeholder 2">
            <a:extLst>
              <a:ext uri="{FF2B5EF4-FFF2-40B4-BE49-F238E27FC236}">
                <a16:creationId xmlns:a16="http://schemas.microsoft.com/office/drawing/2014/main" id="{B6E3D377-AD8D-DC46-97DF-E046F49E1DE8}"/>
              </a:ext>
            </a:extLst>
          </p:cNvPr>
          <p:cNvSpPr>
            <a:spLocks noGrp="1"/>
          </p:cNvSpPr>
          <p:nvPr>
            <p:ph idx="1"/>
          </p:nvPr>
        </p:nvSpPr>
        <p:spPr>
          <a:xfrm>
            <a:off x="1371600" y="1454046"/>
            <a:ext cx="9601200" cy="4976734"/>
          </a:xfrm>
        </p:spPr>
        <p:txBody>
          <a:bodyPr>
            <a:noAutofit/>
          </a:bodyPr>
          <a:lstStyle/>
          <a:p>
            <a:r>
              <a:rPr lang="en-US" sz="2200" b="1" dirty="0"/>
              <a:t>NCAA DI &amp; DII - </a:t>
            </a:r>
            <a:r>
              <a:rPr lang="en-US" sz="2200" dirty="0"/>
              <a:t>An NLI must be accompanied by an athletics aid agreement so only NCAA Division I and II institutions can issue a NLI. </a:t>
            </a:r>
            <a:endParaRPr lang="en-US" sz="2200" b="1" dirty="0"/>
          </a:p>
          <a:p>
            <a:r>
              <a:rPr lang="en-US" sz="2200" b="1" dirty="0"/>
              <a:t>NCAA DIII - </a:t>
            </a:r>
            <a:r>
              <a:rPr lang="en-US" sz="2200" dirty="0"/>
              <a:t>Institutions are permitted to use a standard, NCAA provided, non-binding celebratory signing form. A college-bound student-athlete is permitted to sign the celebratory signing form at any point, including high school signing events, after the student-athlete has been accepted to the institution.</a:t>
            </a:r>
          </a:p>
          <a:p>
            <a:r>
              <a:rPr lang="en-US" sz="2200" b="1" dirty="0"/>
              <a:t>NAIA - </a:t>
            </a:r>
            <a:r>
              <a:rPr lang="en-US" sz="2200" dirty="0"/>
              <a:t>Prospective students can make written or verbal commitments to attend and participate in athletics at an NAIA member institution. An institution is free to develop and implement its own process for obtaining commitments from a prospective student. These methods can include, but are not limited to, formal financial aid agreements, signed estimated offers of financial aid and athletic letters of intent. </a:t>
            </a:r>
          </a:p>
          <a:p>
            <a:endParaRPr lang="en-US" sz="2200" dirty="0"/>
          </a:p>
        </p:txBody>
      </p:sp>
      <p:pic>
        <p:nvPicPr>
          <p:cNvPr id="4" name="Picture 3">
            <a:extLst>
              <a:ext uri="{FF2B5EF4-FFF2-40B4-BE49-F238E27FC236}">
                <a16:creationId xmlns:a16="http://schemas.microsoft.com/office/drawing/2014/main" id="{9085B33A-1960-8F4A-AA8F-451A7DE3D325}"/>
              </a:ext>
            </a:extLst>
          </p:cNvPr>
          <p:cNvPicPr>
            <a:picLocks noChangeAspect="1"/>
          </p:cNvPicPr>
          <p:nvPr/>
        </p:nvPicPr>
        <p:blipFill>
          <a:blip r:embed="rId2"/>
          <a:stretch>
            <a:fillRect/>
          </a:stretch>
        </p:blipFill>
        <p:spPr>
          <a:xfrm>
            <a:off x="10687987" y="168928"/>
            <a:ext cx="1314666" cy="909368"/>
          </a:xfrm>
          <a:prstGeom prst="rect">
            <a:avLst/>
          </a:prstGeom>
        </p:spPr>
      </p:pic>
    </p:spTree>
    <p:extLst>
      <p:ext uri="{BB962C8B-B14F-4D97-AF65-F5344CB8AC3E}">
        <p14:creationId xmlns:p14="http://schemas.microsoft.com/office/powerpoint/2010/main" val="9307889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E67C22-3CD1-AD49-B033-4219805BED63}"/>
              </a:ext>
            </a:extLst>
          </p:cNvPr>
          <p:cNvSpPr>
            <a:spLocks noGrp="1"/>
          </p:cNvSpPr>
          <p:nvPr>
            <p:ph type="title"/>
          </p:nvPr>
        </p:nvSpPr>
        <p:spPr/>
        <p:txBody>
          <a:bodyPr/>
          <a:lstStyle/>
          <a:p>
            <a:r>
              <a:rPr lang="en-US" dirty="0"/>
              <a:t>Who Signs the NLI?</a:t>
            </a:r>
          </a:p>
        </p:txBody>
      </p:sp>
      <p:sp>
        <p:nvSpPr>
          <p:cNvPr id="3" name="Content Placeholder 2">
            <a:extLst>
              <a:ext uri="{FF2B5EF4-FFF2-40B4-BE49-F238E27FC236}">
                <a16:creationId xmlns:a16="http://schemas.microsoft.com/office/drawing/2014/main" id="{2077AB42-E486-0741-BE42-C6DED0B9946D}"/>
              </a:ext>
            </a:extLst>
          </p:cNvPr>
          <p:cNvSpPr>
            <a:spLocks noGrp="1"/>
          </p:cNvSpPr>
          <p:nvPr>
            <p:ph idx="1"/>
          </p:nvPr>
        </p:nvSpPr>
        <p:spPr>
          <a:xfrm>
            <a:off x="1371600" y="1595168"/>
            <a:ext cx="9601200" cy="4272232"/>
          </a:xfrm>
        </p:spPr>
        <p:txBody>
          <a:bodyPr>
            <a:noAutofit/>
          </a:bodyPr>
          <a:lstStyle/>
          <a:p>
            <a:r>
              <a:rPr lang="en-US" sz="2200" b="1" dirty="0"/>
              <a:t>Who Can Sign: </a:t>
            </a:r>
            <a:r>
              <a:rPr lang="en-US" sz="2200" dirty="0"/>
              <a:t>Prospective student-athletes entering a four-year institution for the </a:t>
            </a:r>
            <a:r>
              <a:rPr lang="en-US" sz="2200" u="sng" dirty="0"/>
              <a:t>first time</a:t>
            </a:r>
            <a:r>
              <a:rPr lang="en-US" sz="2200" dirty="0"/>
              <a:t> as full time students.</a:t>
            </a:r>
            <a:endParaRPr lang="en-US" sz="2200" b="1" dirty="0"/>
          </a:p>
          <a:p>
            <a:pPr lvl="1"/>
            <a:r>
              <a:rPr lang="en-US" sz="2200" dirty="0"/>
              <a:t>High school Seniors</a:t>
            </a:r>
          </a:p>
          <a:p>
            <a:pPr lvl="1"/>
            <a:r>
              <a:rPr lang="en-US" sz="2200" dirty="0"/>
              <a:t>Junior college transfers</a:t>
            </a:r>
          </a:p>
          <a:p>
            <a:pPr marL="0" indent="0">
              <a:buNone/>
            </a:pPr>
            <a:r>
              <a:rPr lang="en-US" sz="2200" dirty="0"/>
              <a:t>*If a PSA reclassifies her graduation year (e.g., junior to senior), the PSA can sign during the NLI signing period prior to the upcoming fall enrollment.</a:t>
            </a:r>
          </a:p>
          <a:p>
            <a:pPr marL="457200" lvl="1" indent="0">
              <a:buNone/>
            </a:pPr>
            <a:endParaRPr lang="en-US" sz="2200" dirty="0"/>
          </a:p>
          <a:p>
            <a:r>
              <a:rPr lang="en-US" sz="2200" b="1" dirty="0"/>
              <a:t>Requirements to Sign:</a:t>
            </a:r>
          </a:p>
          <a:p>
            <a:pPr lvl="1"/>
            <a:r>
              <a:rPr lang="en-US" sz="2200" dirty="0"/>
              <a:t>Register with NCAA Eligibility Center</a:t>
            </a:r>
          </a:p>
          <a:p>
            <a:pPr lvl="1"/>
            <a:r>
              <a:rPr lang="en-US" sz="2200" dirty="0"/>
              <a:t>Complete the amateurism certification questionnaire administered by the NCAA Eligibility Center (DI)</a:t>
            </a:r>
          </a:p>
          <a:p>
            <a:pPr lvl="1"/>
            <a:r>
              <a:rPr lang="en-US" sz="2200" dirty="0"/>
              <a:t>Submit transcript to institution (DII)</a:t>
            </a:r>
          </a:p>
          <a:p>
            <a:endParaRPr lang="en-US" sz="2200" dirty="0"/>
          </a:p>
        </p:txBody>
      </p:sp>
      <p:pic>
        <p:nvPicPr>
          <p:cNvPr id="4" name="Picture 3">
            <a:extLst>
              <a:ext uri="{FF2B5EF4-FFF2-40B4-BE49-F238E27FC236}">
                <a16:creationId xmlns:a16="http://schemas.microsoft.com/office/drawing/2014/main" id="{89387D0E-3EDF-3B45-B2C4-4E3D3E02A744}"/>
              </a:ext>
            </a:extLst>
          </p:cNvPr>
          <p:cNvPicPr>
            <a:picLocks noChangeAspect="1"/>
          </p:cNvPicPr>
          <p:nvPr/>
        </p:nvPicPr>
        <p:blipFill>
          <a:blip r:embed="rId2"/>
          <a:stretch>
            <a:fillRect/>
          </a:stretch>
        </p:blipFill>
        <p:spPr>
          <a:xfrm>
            <a:off x="10687987" y="168928"/>
            <a:ext cx="1314666" cy="909368"/>
          </a:xfrm>
          <a:prstGeom prst="rect">
            <a:avLst/>
          </a:prstGeom>
        </p:spPr>
      </p:pic>
    </p:spTree>
    <p:extLst>
      <p:ext uri="{BB962C8B-B14F-4D97-AF65-F5344CB8AC3E}">
        <p14:creationId xmlns:p14="http://schemas.microsoft.com/office/powerpoint/2010/main" val="11039365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78F598-9AFB-B64D-A63D-15A0B1B636AD}"/>
              </a:ext>
            </a:extLst>
          </p:cNvPr>
          <p:cNvSpPr>
            <a:spLocks noGrp="1"/>
          </p:cNvSpPr>
          <p:nvPr>
            <p:ph type="title"/>
          </p:nvPr>
        </p:nvSpPr>
        <p:spPr/>
        <p:txBody>
          <a:bodyPr/>
          <a:lstStyle/>
          <a:p>
            <a:r>
              <a:rPr lang="en-US" dirty="0"/>
              <a:t>NAIA Athletic Scholarships</a:t>
            </a:r>
          </a:p>
        </p:txBody>
      </p:sp>
      <p:sp>
        <p:nvSpPr>
          <p:cNvPr id="3" name="Content Placeholder 2">
            <a:extLst>
              <a:ext uri="{FF2B5EF4-FFF2-40B4-BE49-F238E27FC236}">
                <a16:creationId xmlns:a16="http://schemas.microsoft.com/office/drawing/2014/main" id="{D79A7FB1-D1E1-3F44-99EB-B6CC168F216C}"/>
              </a:ext>
            </a:extLst>
          </p:cNvPr>
          <p:cNvSpPr>
            <a:spLocks noGrp="1"/>
          </p:cNvSpPr>
          <p:nvPr>
            <p:ph idx="1"/>
          </p:nvPr>
        </p:nvSpPr>
        <p:spPr>
          <a:xfrm>
            <a:off x="1371600" y="1514007"/>
            <a:ext cx="9601200" cy="4916773"/>
          </a:xfrm>
        </p:spPr>
        <p:txBody>
          <a:bodyPr>
            <a:normAutofit/>
          </a:bodyPr>
          <a:lstStyle/>
          <a:p>
            <a:pPr fontAlgn="base"/>
            <a:r>
              <a:rPr lang="en-US" sz="2200" dirty="0"/>
              <a:t>Each school determines how much aid it awards to an individual student-athlete. Under no conditions may anyone else provide direct financial assistance to any student-athlete. </a:t>
            </a:r>
            <a:br>
              <a:rPr lang="en-US" sz="2200" dirty="0"/>
            </a:br>
            <a:r>
              <a:rPr lang="en-US" sz="2200" dirty="0"/>
              <a:t> </a:t>
            </a:r>
          </a:p>
          <a:p>
            <a:pPr fontAlgn="base"/>
            <a:r>
              <a:rPr lang="en-US" sz="2200" dirty="0"/>
              <a:t>Financial aid to student-athletes is limited to the actual cost of:</a:t>
            </a:r>
          </a:p>
          <a:p>
            <a:pPr lvl="1" fontAlgn="base"/>
            <a:r>
              <a:rPr lang="en-US" sz="2200" dirty="0"/>
              <a:t>Tuition</a:t>
            </a:r>
          </a:p>
          <a:p>
            <a:pPr lvl="1" fontAlgn="base"/>
            <a:r>
              <a:rPr lang="en-US" sz="2200" dirty="0"/>
              <a:t>Mandatory fees, books, and supplies are required for courses in which the student-athlete is enrolled</a:t>
            </a:r>
          </a:p>
          <a:p>
            <a:pPr lvl="1" fontAlgn="base"/>
            <a:r>
              <a:rPr lang="en-US" sz="2200" dirty="0"/>
              <a:t>Room and board based on the official room and board allowance listed in the institution’s catalog</a:t>
            </a:r>
          </a:p>
          <a:p>
            <a:pPr fontAlgn="base"/>
            <a:r>
              <a:rPr lang="en-US" sz="2200" dirty="0"/>
              <a:t>Each sport has an overall limit on the amount of financial aid it can award as full or partial grants to students in that sport. Included on page 2 of </a:t>
            </a:r>
            <a:r>
              <a:rPr lang="en-US" sz="2200" dirty="0">
                <a:hlinkClick r:id="rId2"/>
              </a:rPr>
              <a:t>NAIA Guide for the College Bound Student Athlete</a:t>
            </a:r>
            <a:endParaRPr lang="en-US" sz="2200" dirty="0"/>
          </a:p>
          <a:p>
            <a:pPr marL="0" indent="0">
              <a:buNone/>
            </a:pPr>
            <a:endParaRPr lang="en-US" sz="2200" dirty="0"/>
          </a:p>
        </p:txBody>
      </p:sp>
      <p:pic>
        <p:nvPicPr>
          <p:cNvPr id="4" name="Picture 3">
            <a:extLst>
              <a:ext uri="{FF2B5EF4-FFF2-40B4-BE49-F238E27FC236}">
                <a16:creationId xmlns:a16="http://schemas.microsoft.com/office/drawing/2014/main" id="{44562FD7-23F8-EB46-95ED-27B7B43395C9}"/>
              </a:ext>
            </a:extLst>
          </p:cNvPr>
          <p:cNvPicPr>
            <a:picLocks noChangeAspect="1"/>
          </p:cNvPicPr>
          <p:nvPr/>
        </p:nvPicPr>
        <p:blipFill>
          <a:blip r:embed="rId3"/>
          <a:stretch>
            <a:fillRect/>
          </a:stretch>
        </p:blipFill>
        <p:spPr>
          <a:xfrm>
            <a:off x="10687987" y="183918"/>
            <a:ext cx="1314666" cy="909368"/>
          </a:xfrm>
          <a:prstGeom prst="rect">
            <a:avLst/>
          </a:prstGeom>
        </p:spPr>
      </p:pic>
    </p:spTree>
    <p:extLst>
      <p:ext uri="{BB962C8B-B14F-4D97-AF65-F5344CB8AC3E}">
        <p14:creationId xmlns:p14="http://schemas.microsoft.com/office/powerpoint/2010/main" val="18908740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A79DE5-2437-3447-BE02-CF80BB22A962}"/>
              </a:ext>
            </a:extLst>
          </p:cNvPr>
          <p:cNvSpPr>
            <a:spLocks noGrp="1"/>
          </p:cNvSpPr>
          <p:nvPr>
            <p:ph type="title"/>
          </p:nvPr>
        </p:nvSpPr>
        <p:spPr/>
        <p:txBody>
          <a:bodyPr/>
          <a:lstStyle/>
          <a:p>
            <a:r>
              <a:rPr lang="en-US" dirty="0"/>
              <a:t>NAIA Athletic Scholarships</a:t>
            </a:r>
          </a:p>
        </p:txBody>
      </p:sp>
      <p:pic>
        <p:nvPicPr>
          <p:cNvPr id="4" name="Picture 3">
            <a:extLst>
              <a:ext uri="{FF2B5EF4-FFF2-40B4-BE49-F238E27FC236}">
                <a16:creationId xmlns:a16="http://schemas.microsoft.com/office/drawing/2014/main" id="{986858EF-2CA5-244E-B935-E21576B75DCE}"/>
              </a:ext>
            </a:extLst>
          </p:cNvPr>
          <p:cNvPicPr>
            <a:picLocks noChangeAspect="1"/>
          </p:cNvPicPr>
          <p:nvPr/>
        </p:nvPicPr>
        <p:blipFill>
          <a:blip r:embed="rId2"/>
          <a:stretch>
            <a:fillRect/>
          </a:stretch>
        </p:blipFill>
        <p:spPr>
          <a:xfrm>
            <a:off x="1241581" y="1443142"/>
            <a:ext cx="9446406" cy="5077683"/>
          </a:xfrm>
          <a:prstGeom prst="rect">
            <a:avLst/>
          </a:prstGeom>
        </p:spPr>
      </p:pic>
      <p:pic>
        <p:nvPicPr>
          <p:cNvPr id="5" name="Picture 4">
            <a:extLst>
              <a:ext uri="{FF2B5EF4-FFF2-40B4-BE49-F238E27FC236}">
                <a16:creationId xmlns:a16="http://schemas.microsoft.com/office/drawing/2014/main" id="{52D66B36-C1F2-3842-AD62-459C41B09840}"/>
              </a:ext>
            </a:extLst>
          </p:cNvPr>
          <p:cNvPicPr>
            <a:picLocks noChangeAspect="1"/>
          </p:cNvPicPr>
          <p:nvPr/>
        </p:nvPicPr>
        <p:blipFill>
          <a:blip r:embed="rId3"/>
          <a:stretch>
            <a:fillRect/>
          </a:stretch>
        </p:blipFill>
        <p:spPr>
          <a:xfrm>
            <a:off x="10687987" y="168928"/>
            <a:ext cx="1314666" cy="909368"/>
          </a:xfrm>
          <a:prstGeom prst="rect">
            <a:avLst/>
          </a:prstGeom>
        </p:spPr>
      </p:pic>
    </p:spTree>
    <p:extLst>
      <p:ext uri="{BB962C8B-B14F-4D97-AF65-F5344CB8AC3E}">
        <p14:creationId xmlns:p14="http://schemas.microsoft.com/office/powerpoint/2010/main" val="24252108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BB40D0-525C-374C-B075-7FD93F795830}"/>
              </a:ext>
            </a:extLst>
          </p:cNvPr>
          <p:cNvSpPr>
            <a:spLocks noGrp="1"/>
          </p:cNvSpPr>
          <p:nvPr>
            <p:ph type="title"/>
          </p:nvPr>
        </p:nvSpPr>
        <p:spPr/>
        <p:txBody>
          <a:bodyPr/>
          <a:lstStyle/>
          <a:p>
            <a:r>
              <a:rPr lang="en-US" dirty="0"/>
              <a:t>NCAA Athletic Scholarships</a:t>
            </a:r>
          </a:p>
        </p:txBody>
      </p:sp>
      <p:sp>
        <p:nvSpPr>
          <p:cNvPr id="3" name="Content Placeholder 2">
            <a:extLst>
              <a:ext uri="{FF2B5EF4-FFF2-40B4-BE49-F238E27FC236}">
                <a16:creationId xmlns:a16="http://schemas.microsoft.com/office/drawing/2014/main" id="{EB88F3CF-9970-1542-9D93-69E58CADC7F1}"/>
              </a:ext>
            </a:extLst>
          </p:cNvPr>
          <p:cNvSpPr>
            <a:spLocks noGrp="1"/>
          </p:cNvSpPr>
          <p:nvPr>
            <p:ph idx="1"/>
          </p:nvPr>
        </p:nvSpPr>
        <p:spPr>
          <a:xfrm>
            <a:off x="1371600" y="5087105"/>
            <a:ext cx="9601200" cy="1079290"/>
          </a:xfrm>
        </p:spPr>
        <p:txBody>
          <a:bodyPr>
            <a:normAutofit fontScale="92500" lnSpcReduction="20000"/>
          </a:bodyPr>
          <a:lstStyle/>
          <a:p>
            <a:r>
              <a:rPr lang="en-US" sz="2400" b="1" dirty="0"/>
              <a:t>DIII/ Ivy League – </a:t>
            </a:r>
            <a:r>
              <a:rPr lang="en-US" sz="2400" dirty="0"/>
              <a:t>Do not issue athletic scholarships but most SAs are some sort of non-athletic aid</a:t>
            </a:r>
          </a:p>
          <a:p>
            <a:r>
              <a:rPr lang="en-US" sz="2400" b="1" dirty="0"/>
              <a:t>NAIA – </a:t>
            </a:r>
            <a:r>
              <a:rPr lang="en-US" sz="2400" dirty="0"/>
              <a:t>All sports are equivalency sports</a:t>
            </a:r>
          </a:p>
          <a:p>
            <a:pPr marL="0" indent="0">
              <a:buNone/>
            </a:pPr>
            <a:endParaRPr lang="en-US" dirty="0"/>
          </a:p>
        </p:txBody>
      </p:sp>
      <p:pic>
        <p:nvPicPr>
          <p:cNvPr id="4" name="Picture 3">
            <a:extLst>
              <a:ext uri="{FF2B5EF4-FFF2-40B4-BE49-F238E27FC236}">
                <a16:creationId xmlns:a16="http://schemas.microsoft.com/office/drawing/2014/main" id="{7192B269-79CF-3749-8B02-24ABA226261D}"/>
              </a:ext>
            </a:extLst>
          </p:cNvPr>
          <p:cNvPicPr>
            <a:picLocks noChangeAspect="1"/>
          </p:cNvPicPr>
          <p:nvPr/>
        </p:nvPicPr>
        <p:blipFill>
          <a:blip r:embed="rId2"/>
          <a:stretch>
            <a:fillRect/>
          </a:stretch>
        </p:blipFill>
        <p:spPr>
          <a:xfrm>
            <a:off x="10687987" y="168928"/>
            <a:ext cx="1314666" cy="909368"/>
          </a:xfrm>
          <a:prstGeom prst="rect">
            <a:avLst/>
          </a:prstGeom>
        </p:spPr>
      </p:pic>
      <p:graphicFrame>
        <p:nvGraphicFramePr>
          <p:cNvPr id="5" name="Table 4">
            <a:extLst>
              <a:ext uri="{FF2B5EF4-FFF2-40B4-BE49-F238E27FC236}">
                <a16:creationId xmlns:a16="http://schemas.microsoft.com/office/drawing/2014/main" id="{0D6F1047-079A-AB46-83FB-81B04CDBAA51}"/>
              </a:ext>
            </a:extLst>
          </p:cNvPr>
          <p:cNvGraphicFramePr>
            <a:graphicFrameLocks noGrp="1"/>
          </p:cNvGraphicFramePr>
          <p:nvPr>
            <p:extLst>
              <p:ext uri="{D42A27DB-BD31-4B8C-83A1-F6EECF244321}">
                <p14:modId xmlns:p14="http://schemas.microsoft.com/office/powerpoint/2010/main" val="1247835608"/>
              </p:ext>
            </p:extLst>
          </p:nvPr>
        </p:nvGraphicFramePr>
        <p:xfrm>
          <a:off x="1507344" y="1589095"/>
          <a:ext cx="9870190" cy="3134360"/>
        </p:xfrm>
        <a:graphic>
          <a:graphicData uri="http://schemas.openxmlformats.org/drawingml/2006/table">
            <a:tbl>
              <a:tblPr firstRow="1" bandRow="1">
                <a:tableStyleId>{5C22544A-7EE6-4342-B048-85BDC9FD1C3A}</a:tableStyleId>
              </a:tblPr>
              <a:tblGrid>
                <a:gridCol w="4935095">
                  <a:extLst>
                    <a:ext uri="{9D8B030D-6E8A-4147-A177-3AD203B41FA5}">
                      <a16:colId xmlns:a16="http://schemas.microsoft.com/office/drawing/2014/main" val="199292349"/>
                    </a:ext>
                  </a:extLst>
                </a:gridCol>
                <a:gridCol w="4935095">
                  <a:extLst>
                    <a:ext uri="{9D8B030D-6E8A-4147-A177-3AD203B41FA5}">
                      <a16:colId xmlns:a16="http://schemas.microsoft.com/office/drawing/2014/main" val="950899826"/>
                    </a:ext>
                  </a:extLst>
                </a:gridCol>
              </a:tblGrid>
              <a:tr h="370840">
                <a:tc>
                  <a:txBody>
                    <a:bodyPr/>
                    <a:lstStyle/>
                    <a:p>
                      <a:r>
                        <a:rPr lang="en-US" dirty="0"/>
                        <a:t>DI Athletic Scholarships</a:t>
                      </a:r>
                    </a:p>
                  </a:txBody>
                  <a:tcPr/>
                </a:tc>
                <a:tc>
                  <a:txBody>
                    <a:bodyPr/>
                    <a:lstStyle/>
                    <a:p>
                      <a:r>
                        <a:rPr lang="en-US" dirty="0"/>
                        <a:t>DII Athletic Scholarships</a:t>
                      </a:r>
                    </a:p>
                  </a:txBody>
                  <a:tcPr/>
                </a:tc>
                <a:extLst>
                  <a:ext uri="{0D108BD9-81ED-4DB2-BD59-A6C34878D82A}">
                    <a16:rowId xmlns:a16="http://schemas.microsoft.com/office/drawing/2014/main" val="1954192963"/>
                  </a:ext>
                </a:extLst>
              </a:tr>
              <a:tr h="370840">
                <a:tc>
                  <a:txBody>
                    <a:bodyPr/>
                    <a:lstStyle/>
                    <a:p>
                      <a:r>
                        <a:rPr lang="en-US" dirty="0"/>
                        <a:t>Can award up to cost-of-attendance (as determined by the individual college)</a:t>
                      </a:r>
                    </a:p>
                  </a:txBody>
                  <a:tcPr/>
                </a:tc>
                <a:tc>
                  <a:txBody>
                    <a:bodyPr/>
                    <a:lstStyle/>
                    <a:p>
                      <a:r>
                        <a:rPr lang="en-US" dirty="0"/>
                        <a:t>Can cover tuition and fees, room and board, and course related books/supplies</a:t>
                      </a:r>
                    </a:p>
                  </a:txBody>
                  <a:tcPr/>
                </a:tc>
                <a:extLst>
                  <a:ext uri="{0D108BD9-81ED-4DB2-BD59-A6C34878D82A}">
                    <a16:rowId xmlns:a16="http://schemas.microsoft.com/office/drawing/2014/main" val="3696756085"/>
                  </a:ext>
                </a:extLst>
              </a:tr>
              <a:tr h="370840">
                <a:tc>
                  <a:txBody>
                    <a:bodyPr/>
                    <a:lstStyle/>
                    <a:p>
                      <a:r>
                        <a:rPr lang="en-US" dirty="0"/>
                        <a:t>May award multi-year scholarships</a:t>
                      </a:r>
                    </a:p>
                  </a:txBody>
                  <a:tcPr/>
                </a:tc>
                <a:tc>
                  <a:txBody>
                    <a:bodyPr/>
                    <a:lstStyle/>
                    <a:p>
                      <a:r>
                        <a:rPr lang="en-US" dirty="0"/>
                        <a:t>May provide a one-year scholarship</a:t>
                      </a:r>
                    </a:p>
                  </a:txBody>
                  <a:tcPr/>
                </a:tc>
                <a:extLst>
                  <a:ext uri="{0D108BD9-81ED-4DB2-BD59-A6C34878D82A}">
                    <a16:rowId xmlns:a16="http://schemas.microsoft.com/office/drawing/2014/main" val="1562532400"/>
                  </a:ext>
                </a:extLst>
              </a:tr>
              <a:tr h="370840">
                <a:tc>
                  <a:txBody>
                    <a:bodyPr/>
                    <a:lstStyle/>
                    <a:p>
                      <a:r>
                        <a:rPr lang="en-US" dirty="0"/>
                        <a:t>May pay for degree completion</a:t>
                      </a:r>
                    </a:p>
                  </a:txBody>
                  <a:tcPr/>
                </a:tc>
                <a:tc>
                  <a:txBody>
                    <a:bodyPr/>
                    <a:lstStyle/>
                    <a:p>
                      <a:r>
                        <a:rPr lang="en-US" dirty="0"/>
                        <a:t>May pay for degree completion</a:t>
                      </a:r>
                    </a:p>
                  </a:txBody>
                  <a:tcPr/>
                </a:tc>
                <a:extLst>
                  <a:ext uri="{0D108BD9-81ED-4DB2-BD59-A6C34878D82A}">
                    <a16:rowId xmlns:a16="http://schemas.microsoft.com/office/drawing/2014/main" val="4287924727"/>
                  </a:ext>
                </a:extLst>
              </a:tr>
              <a:tr h="370840">
                <a:tc>
                  <a:txBody>
                    <a:bodyPr/>
                    <a:lstStyle/>
                    <a:p>
                      <a:r>
                        <a:rPr lang="en-US" dirty="0"/>
                        <a:t>Must notify SAs if athletic aid is not renewed (July 1)</a:t>
                      </a:r>
                    </a:p>
                  </a:txBody>
                  <a:tcPr/>
                </a:tc>
                <a:tc>
                  <a:txBody>
                    <a:bodyPr/>
                    <a:lstStyle/>
                    <a:p>
                      <a:r>
                        <a:rPr lang="en-US" dirty="0"/>
                        <a:t>Must notify SAs if athletic aid is not renewed (July 1)</a:t>
                      </a:r>
                    </a:p>
                  </a:txBody>
                  <a:tcPr/>
                </a:tc>
                <a:extLst>
                  <a:ext uri="{0D108BD9-81ED-4DB2-BD59-A6C34878D82A}">
                    <a16:rowId xmlns:a16="http://schemas.microsoft.com/office/drawing/2014/main" val="2982361060"/>
                  </a:ext>
                </a:extLst>
              </a:tr>
              <a:tr h="370840">
                <a:tc>
                  <a:txBody>
                    <a:bodyPr/>
                    <a:lstStyle/>
                    <a:p>
                      <a:r>
                        <a:rPr lang="en-US" dirty="0"/>
                        <a:t>Award to head count sports &amp; equivalency sports</a:t>
                      </a:r>
                    </a:p>
                  </a:txBody>
                  <a:tcPr/>
                </a:tc>
                <a:tc>
                  <a:txBody>
                    <a:bodyPr/>
                    <a:lstStyle/>
                    <a:p>
                      <a:r>
                        <a:rPr lang="en-US" dirty="0"/>
                        <a:t>All sports are equivalency sports</a:t>
                      </a:r>
                    </a:p>
                  </a:txBody>
                  <a:tcPr/>
                </a:tc>
                <a:extLst>
                  <a:ext uri="{0D108BD9-81ED-4DB2-BD59-A6C34878D82A}">
                    <a16:rowId xmlns:a16="http://schemas.microsoft.com/office/drawing/2014/main" val="3387437279"/>
                  </a:ext>
                </a:extLst>
              </a:tr>
              <a:tr h="370840">
                <a:tc>
                  <a:txBody>
                    <a:bodyPr/>
                    <a:lstStyle/>
                    <a:p>
                      <a:r>
                        <a:rPr lang="en-US" dirty="0"/>
                        <a:t>Teams have a maximum to award each year</a:t>
                      </a:r>
                    </a:p>
                  </a:txBody>
                  <a:tcPr/>
                </a:tc>
                <a:tc>
                  <a:txBody>
                    <a:bodyPr/>
                    <a:lstStyle/>
                    <a:p>
                      <a:r>
                        <a:rPr lang="en-US" dirty="0"/>
                        <a:t>Teams have a maximum to award each year</a:t>
                      </a:r>
                    </a:p>
                  </a:txBody>
                  <a:tcPr/>
                </a:tc>
                <a:extLst>
                  <a:ext uri="{0D108BD9-81ED-4DB2-BD59-A6C34878D82A}">
                    <a16:rowId xmlns:a16="http://schemas.microsoft.com/office/drawing/2014/main" val="1555355407"/>
                  </a:ext>
                </a:extLst>
              </a:tr>
            </a:tbl>
          </a:graphicData>
        </a:graphic>
      </p:graphicFrame>
    </p:spTree>
    <p:extLst>
      <p:ext uri="{BB962C8B-B14F-4D97-AF65-F5344CB8AC3E}">
        <p14:creationId xmlns:p14="http://schemas.microsoft.com/office/powerpoint/2010/main" val="35061370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BB40D0-525C-374C-B075-7FD93F795830}"/>
              </a:ext>
            </a:extLst>
          </p:cNvPr>
          <p:cNvSpPr>
            <a:spLocks noGrp="1"/>
          </p:cNvSpPr>
          <p:nvPr>
            <p:ph type="title"/>
          </p:nvPr>
        </p:nvSpPr>
        <p:spPr/>
        <p:txBody>
          <a:bodyPr/>
          <a:lstStyle/>
          <a:p>
            <a:r>
              <a:rPr lang="en-US" dirty="0"/>
              <a:t>Head Count vs Equivalency Sports</a:t>
            </a:r>
          </a:p>
        </p:txBody>
      </p:sp>
      <p:sp>
        <p:nvSpPr>
          <p:cNvPr id="3" name="Content Placeholder 2">
            <a:extLst>
              <a:ext uri="{FF2B5EF4-FFF2-40B4-BE49-F238E27FC236}">
                <a16:creationId xmlns:a16="http://schemas.microsoft.com/office/drawing/2014/main" id="{EB88F3CF-9970-1542-9D93-69E58CADC7F1}"/>
              </a:ext>
            </a:extLst>
          </p:cNvPr>
          <p:cNvSpPr>
            <a:spLocks noGrp="1"/>
          </p:cNvSpPr>
          <p:nvPr>
            <p:ph idx="1"/>
          </p:nvPr>
        </p:nvSpPr>
        <p:spPr>
          <a:xfrm>
            <a:off x="1371600" y="1595168"/>
            <a:ext cx="9601200" cy="4272232"/>
          </a:xfrm>
        </p:spPr>
        <p:txBody>
          <a:bodyPr>
            <a:normAutofit lnSpcReduction="10000"/>
          </a:bodyPr>
          <a:lstStyle/>
          <a:p>
            <a:pPr marL="0" indent="0">
              <a:buNone/>
            </a:pPr>
            <a:r>
              <a:rPr lang="en-US" sz="2400" b="1" dirty="0"/>
              <a:t>Head Count Sport – </a:t>
            </a:r>
            <a:r>
              <a:rPr lang="en-US" sz="2400" dirty="0"/>
              <a:t>all athletes receiving an athletic scholarship are receiving a “full grant-in—aid” or “cost-of-attendance” scholarship</a:t>
            </a:r>
          </a:p>
          <a:p>
            <a:r>
              <a:rPr lang="en-US" sz="2200" dirty="0"/>
              <a:t>Indoor volleyball, basketball, tennis, gymnastics</a:t>
            </a:r>
          </a:p>
          <a:p>
            <a:pPr marL="0" indent="0">
              <a:buNone/>
            </a:pPr>
            <a:endParaRPr lang="en-US" sz="2400" b="1" dirty="0"/>
          </a:p>
          <a:p>
            <a:pPr marL="0" indent="0">
              <a:buNone/>
            </a:pPr>
            <a:r>
              <a:rPr lang="en-US" sz="2400" b="1" dirty="0"/>
              <a:t>Equivalency Sport – </a:t>
            </a:r>
            <a:r>
              <a:rPr lang="en-US" sz="2400" dirty="0"/>
              <a:t>athletes receiving an athletic scholarship may receive any amount of athletic aid </a:t>
            </a:r>
            <a:r>
              <a:rPr lang="en-US" sz="2400" i="1" dirty="0"/>
              <a:t>up to</a:t>
            </a:r>
            <a:r>
              <a:rPr lang="en-US" sz="2400" dirty="0"/>
              <a:t> cost-of-attendance</a:t>
            </a:r>
          </a:p>
          <a:p>
            <a:r>
              <a:rPr lang="en-US" sz="2200" dirty="0"/>
              <a:t>Bowling, lacrosse, rowing, cross-country, track and field, skiing, fencing, soccer, field hockey, softball, golf, swimming, ice hockey, beach volleyball and water polo</a:t>
            </a:r>
          </a:p>
          <a:p>
            <a:endParaRPr lang="en-US" sz="2200" b="1" dirty="0"/>
          </a:p>
          <a:p>
            <a:r>
              <a:rPr lang="en-US" sz="2200" b="1" dirty="0"/>
              <a:t>**Not all schools fund each sport up to the maximum**</a:t>
            </a:r>
          </a:p>
        </p:txBody>
      </p:sp>
      <p:pic>
        <p:nvPicPr>
          <p:cNvPr id="4" name="Picture 3">
            <a:extLst>
              <a:ext uri="{FF2B5EF4-FFF2-40B4-BE49-F238E27FC236}">
                <a16:creationId xmlns:a16="http://schemas.microsoft.com/office/drawing/2014/main" id="{7192B269-79CF-3749-8B02-24ABA226261D}"/>
              </a:ext>
            </a:extLst>
          </p:cNvPr>
          <p:cNvPicPr>
            <a:picLocks noChangeAspect="1"/>
          </p:cNvPicPr>
          <p:nvPr/>
        </p:nvPicPr>
        <p:blipFill>
          <a:blip r:embed="rId2"/>
          <a:stretch>
            <a:fillRect/>
          </a:stretch>
        </p:blipFill>
        <p:spPr>
          <a:xfrm>
            <a:off x="10687987" y="168928"/>
            <a:ext cx="1314666" cy="909368"/>
          </a:xfrm>
          <a:prstGeom prst="rect">
            <a:avLst/>
          </a:prstGeom>
        </p:spPr>
      </p:pic>
    </p:spTree>
    <p:extLst>
      <p:ext uri="{BB962C8B-B14F-4D97-AF65-F5344CB8AC3E}">
        <p14:creationId xmlns:p14="http://schemas.microsoft.com/office/powerpoint/2010/main" val="7848966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260622-1013-BD4C-AD82-058450A910EE}"/>
              </a:ext>
            </a:extLst>
          </p:cNvPr>
          <p:cNvSpPr>
            <a:spLocks noGrp="1"/>
          </p:cNvSpPr>
          <p:nvPr>
            <p:ph type="title"/>
          </p:nvPr>
        </p:nvSpPr>
        <p:spPr/>
        <p:txBody>
          <a:bodyPr/>
          <a:lstStyle/>
          <a:p>
            <a:r>
              <a:rPr lang="en-US" dirty="0"/>
              <a:t>Athletic Scholarships &amp; the NLI</a:t>
            </a:r>
          </a:p>
        </p:txBody>
      </p:sp>
      <p:sp>
        <p:nvSpPr>
          <p:cNvPr id="5" name="Text Placeholder 4">
            <a:extLst>
              <a:ext uri="{FF2B5EF4-FFF2-40B4-BE49-F238E27FC236}">
                <a16:creationId xmlns:a16="http://schemas.microsoft.com/office/drawing/2014/main" id="{29DF0838-CC8A-FB40-B00B-A677335BF807}"/>
              </a:ext>
            </a:extLst>
          </p:cNvPr>
          <p:cNvSpPr txBox="1">
            <a:spLocks/>
          </p:cNvSpPr>
          <p:nvPr/>
        </p:nvSpPr>
        <p:spPr>
          <a:xfrm>
            <a:off x="1244520" y="1681162"/>
            <a:ext cx="10110868" cy="4329893"/>
          </a:xfrm>
          <a:prstGeom prst="rect">
            <a:avLst/>
          </a:prstGeom>
        </p:spPr>
        <p:txBody>
          <a:bodyPr vert="horz" lIns="91440" tIns="45720" rIns="91440" bIns="45720" rtlCol="0">
            <a:normAutofit/>
          </a:bodyPr>
          <a:lst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pPr marL="0" indent="0">
              <a:buNone/>
            </a:pPr>
            <a:r>
              <a:rPr lang="en-US" sz="2400" b="1" dirty="0"/>
              <a:t>NCAA DI – </a:t>
            </a:r>
            <a:r>
              <a:rPr lang="en-US" sz="2400" dirty="0"/>
              <a:t>permitted to award multi-year athletic scholarships, however, to sign a NLI, there must be athletic aid awarded in the same year as the NLI.</a:t>
            </a:r>
          </a:p>
          <a:p>
            <a:endParaRPr lang="en-US" dirty="0"/>
          </a:p>
          <a:p>
            <a:endParaRPr lang="en-US" dirty="0"/>
          </a:p>
          <a:p>
            <a:endParaRPr lang="en-US" dirty="0"/>
          </a:p>
          <a:p>
            <a:endParaRPr lang="en-US" dirty="0"/>
          </a:p>
          <a:p>
            <a:endParaRPr lang="en-US" dirty="0"/>
          </a:p>
          <a:p>
            <a:endParaRPr lang="en-US" dirty="0"/>
          </a:p>
          <a:p>
            <a:endParaRPr lang="en-US" dirty="0"/>
          </a:p>
          <a:p>
            <a:pPr marL="0" indent="0">
              <a:buNone/>
            </a:pPr>
            <a:endParaRPr lang="en-US" dirty="0"/>
          </a:p>
        </p:txBody>
      </p:sp>
      <p:sp>
        <p:nvSpPr>
          <p:cNvPr id="6" name="Content Placeholder 2">
            <a:extLst>
              <a:ext uri="{FF2B5EF4-FFF2-40B4-BE49-F238E27FC236}">
                <a16:creationId xmlns:a16="http://schemas.microsoft.com/office/drawing/2014/main" id="{F6A4C015-52F9-D142-A244-3CA0967363AC}"/>
              </a:ext>
            </a:extLst>
          </p:cNvPr>
          <p:cNvSpPr txBox="1">
            <a:spLocks/>
          </p:cNvSpPr>
          <p:nvPr/>
        </p:nvSpPr>
        <p:spPr>
          <a:xfrm>
            <a:off x="1244520" y="2688571"/>
            <a:ext cx="5157787" cy="3501091"/>
          </a:xfrm>
          <a:prstGeom prst="rect">
            <a:avLst/>
          </a:prstGeom>
        </p:spPr>
        <p:txBody>
          <a:bodyPr>
            <a:normAutofit/>
          </a:bodyPr>
          <a:lst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pPr marL="0" indent="0">
              <a:buFont typeface="Franklin Gothic Book" panose="020B0503020102020204" pitchFamily="34" charset="0"/>
              <a:buNone/>
            </a:pPr>
            <a:r>
              <a:rPr lang="en-US" b="1" u="sng" dirty="0"/>
              <a:t>Correct:</a:t>
            </a:r>
          </a:p>
          <a:p>
            <a:r>
              <a:rPr lang="en-US" b="1" dirty="0"/>
              <a:t>2022-23: </a:t>
            </a:r>
            <a:r>
              <a:rPr lang="en-US" dirty="0"/>
              <a:t>$10,000</a:t>
            </a:r>
          </a:p>
          <a:p>
            <a:r>
              <a:rPr lang="en-US" b="1" dirty="0"/>
              <a:t>2023-24: </a:t>
            </a:r>
            <a:r>
              <a:rPr lang="en-US" dirty="0"/>
              <a:t>$10,000</a:t>
            </a:r>
          </a:p>
          <a:p>
            <a:r>
              <a:rPr lang="en-US" b="1" dirty="0"/>
              <a:t>2024-25: </a:t>
            </a:r>
            <a:r>
              <a:rPr lang="en-US" dirty="0"/>
              <a:t>$0</a:t>
            </a:r>
          </a:p>
          <a:p>
            <a:r>
              <a:rPr lang="en-US" b="1" dirty="0"/>
              <a:t>2025-26: </a:t>
            </a:r>
            <a:r>
              <a:rPr lang="en-US" dirty="0"/>
              <a:t>$0</a:t>
            </a:r>
          </a:p>
        </p:txBody>
      </p:sp>
      <p:sp>
        <p:nvSpPr>
          <p:cNvPr id="7" name="Content Placeholder 6">
            <a:extLst>
              <a:ext uri="{FF2B5EF4-FFF2-40B4-BE49-F238E27FC236}">
                <a16:creationId xmlns:a16="http://schemas.microsoft.com/office/drawing/2014/main" id="{B36A026E-0D20-7C45-AD7C-2B1DB6B4285F}"/>
              </a:ext>
            </a:extLst>
          </p:cNvPr>
          <p:cNvSpPr txBox="1">
            <a:spLocks/>
          </p:cNvSpPr>
          <p:nvPr/>
        </p:nvSpPr>
        <p:spPr>
          <a:xfrm>
            <a:off x="6576932" y="2688571"/>
            <a:ext cx="5183188" cy="3501091"/>
          </a:xfrm>
          <a:prstGeom prst="rect">
            <a:avLst/>
          </a:prstGeom>
        </p:spPr>
        <p:txBody>
          <a:bodyPr/>
          <a:lst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r>
              <a:rPr lang="en-US" b="1" u="sng"/>
              <a:t>Incorrect:</a:t>
            </a:r>
          </a:p>
          <a:p>
            <a:r>
              <a:rPr lang="en-US" b="1"/>
              <a:t>2022-23: </a:t>
            </a:r>
            <a:r>
              <a:rPr lang="en-US"/>
              <a:t>$0</a:t>
            </a:r>
          </a:p>
          <a:p>
            <a:r>
              <a:rPr lang="en-US" b="1"/>
              <a:t>2023-24: </a:t>
            </a:r>
            <a:r>
              <a:rPr lang="en-US"/>
              <a:t>$0</a:t>
            </a:r>
          </a:p>
          <a:p>
            <a:r>
              <a:rPr lang="en-US" b="1"/>
              <a:t>2024-25: </a:t>
            </a:r>
            <a:r>
              <a:rPr lang="en-US"/>
              <a:t>$10,000</a:t>
            </a:r>
          </a:p>
          <a:p>
            <a:r>
              <a:rPr lang="en-US" b="1"/>
              <a:t>2025-26: </a:t>
            </a:r>
            <a:r>
              <a:rPr lang="en-US"/>
              <a:t>$10,000</a:t>
            </a:r>
            <a:endParaRPr lang="en-US" dirty="0"/>
          </a:p>
        </p:txBody>
      </p:sp>
      <p:pic>
        <p:nvPicPr>
          <p:cNvPr id="8" name="Picture 7">
            <a:extLst>
              <a:ext uri="{FF2B5EF4-FFF2-40B4-BE49-F238E27FC236}">
                <a16:creationId xmlns:a16="http://schemas.microsoft.com/office/drawing/2014/main" id="{A2FFFAF2-14C2-8046-9A22-EFB2674F605B}"/>
              </a:ext>
            </a:extLst>
          </p:cNvPr>
          <p:cNvPicPr>
            <a:picLocks noChangeAspect="1"/>
          </p:cNvPicPr>
          <p:nvPr/>
        </p:nvPicPr>
        <p:blipFill>
          <a:blip r:embed="rId2"/>
          <a:stretch>
            <a:fillRect/>
          </a:stretch>
        </p:blipFill>
        <p:spPr>
          <a:xfrm>
            <a:off x="10687987" y="168928"/>
            <a:ext cx="1314666" cy="909368"/>
          </a:xfrm>
          <a:prstGeom prst="rect">
            <a:avLst/>
          </a:prstGeom>
        </p:spPr>
      </p:pic>
    </p:spTree>
    <p:extLst>
      <p:ext uri="{BB962C8B-B14F-4D97-AF65-F5344CB8AC3E}">
        <p14:creationId xmlns:p14="http://schemas.microsoft.com/office/powerpoint/2010/main" val="28308689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68488D-5E5D-E740-8763-17FF6EC644AF}"/>
              </a:ext>
            </a:extLst>
          </p:cNvPr>
          <p:cNvSpPr>
            <a:spLocks noGrp="1"/>
          </p:cNvSpPr>
          <p:nvPr>
            <p:ph type="title"/>
          </p:nvPr>
        </p:nvSpPr>
        <p:spPr/>
        <p:txBody>
          <a:bodyPr/>
          <a:lstStyle/>
          <a:p>
            <a:r>
              <a:rPr lang="en-US" dirty="0"/>
              <a:t>Resources</a:t>
            </a:r>
          </a:p>
        </p:txBody>
      </p:sp>
      <p:sp>
        <p:nvSpPr>
          <p:cNvPr id="3" name="Content Placeholder 2">
            <a:extLst>
              <a:ext uri="{FF2B5EF4-FFF2-40B4-BE49-F238E27FC236}">
                <a16:creationId xmlns:a16="http://schemas.microsoft.com/office/drawing/2014/main" id="{3907DA27-F7AC-324E-B000-C690171B1FD7}"/>
              </a:ext>
            </a:extLst>
          </p:cNvPr>
          <p:cNvSpPr>
            <a:spLocks noGrp="1"/>
          </p:cNvSpPr>
          <p:nvPr>
            <p:ph idx="1"/>
          </p:nvPr>
        </p:nvSpPr>
        <p:spPr>
          <a:xfrm>
            <a:off x="1371600" y="1409075"/>
            <a:ext cx="9601200" cy="4458325"/>
          </a:xfrm>
        </p:spPr>
        <p:txBody>
          <a:bodyPr>
            <a:normAutofit/>
          </a:bodyPr>
          <a:lstStyle/>
          <a:p>
            <a:r>
              <a:rPr lang="en-US" sz="2400" b="1" dirty="0"/>
              <a:t>Carondelet Athletics Website – </a:t>
            </a:r>
            <a:r>
              <a:rPr lang="en-US" sz="2400" dirty="0">
                <a:hlinkClick r:id="rId2"/>
              </a:rPr>
              <a:t>College Recruitment Resources</a:t>
            </a:r>
            <a:endParaRPr lang="en-US" sz="2400" dirty="0"/>
          </a:p>
          <a:p>
            <a:r>
              <a:rPr lang="en-US" sz="2400" b="1" dirty="0"/>
              <a:t>NCAA Eligibility Center – </a:t>
            </a:r>
            <a:r>
              <a:rPr lang="en-US" sz="2400" dirty="0">
                <a:hlinkClick r:id="rId3"/>
              </a:rPr>
              <a:t>www.eligibilitycenter.org</a:t>
            </a:r>
            <a:endParaRPr lang="en-US" sz="2400" dirty="0"/>
          </a:p>
          <a:p>
            <a:r>
              <a:rPr lang="en-US" sz="2400" b="1" dirty="0"/>
              <a:t>NAIA Eligibility Center – </a:t>
            </a:r>
            <a:r>
              <a:rPr lang="en-US" sz="2400" dirty="0">
                <a:hlinkClick r:id="rId4"/>
              </a:rPr>
              <a:t>www.playNAIA.org</a:t>
            </a:r>
            <a:r>
              <a:rPr lang="en-US" sz="2400" dirty="0"/>
              <a:t>	</a:t>
            </a:r>
          </a:p>
          <a:p>
            <a:r>
              <a:rPr lang="en-US" sz="2400" dirty="0">
                <a:hlinkClick r:id="rId5"/>
              </a:rPr>
              <a:t>NCAA Guide for the College Bound Student-Athlete</a:t>
            </a:r>
            <a:endParaRPr lang="en-US" sz="2400" dirty="0"/>
          </a:p>
          <a:p>
            <a:r>
              <a:rPr lang="en-US" sz="2400" dirty="0">
                <a:hlinkClick r:id="rId6"/>
              </a:rPr>
              <a:t>NAIA Guide for the College Bound Student-Athlete</a:t>
            </a:r>
            <a:endParaRPr lang="en-US" sz="2400" dirty="0"/>
          </a:p>
          <a:p>
            <a:r>
              <a:rPr lang="en-US" sz="2400" dirty="0">
                <a:hlinkClick r:id="rId7"/>
              </a:rPr>
              <a:t>Quick Reference Guide to the NLI</a:t>
            </a:r>
            <a:endParaRPr lang="en-US" sz="2400" dirty="0"/>
          </a:p>
        </p:txBody>
      </p:sp>
      <p:pic>
        <p:nvPicPr>
          <p:cNvPr id="4" name="Picture 3">
            <a:extLst>
              <a:ext uri="{FF2B5EF4-FFF2-40B4-BE49-F238E27FC236}">
                <a16:creationId xmlns:a16="http://schemas.microsoft.com/office/drawing/2014/main" id="{B827D7FA-9DA7-4D4D-9D0E-D88424E00718}"/>
              </a:ext>
            </a:extLst>
          </p:cNvPr>
          <p:cNvPicPr>
            <a:picLocks noChangeAspect="1"/>
          </p:cNvPicPr>
          <p:nvPr/>
        </p:nvPicPr>
        <p:blipFill>
          <a:blip r:embed="rId8"/>
          <a:stretch>
            <a:fillRect/>
          </a:stretch>
        </p:blipFill>
        <p:spPr>
          <a:xfrm>
            <a:off x="10687987" y="168928"/>
            <a:ext cx="1314666" cy="909368"/>
          </a:xfrm>
          <a:prstGeom prst="rect">
            <a:avLst/>
          </a:prstGeom>
        </p:spPr>
      </p:pic>
    </p:spTree>
    <p:extLst>
      <p:ext uri="{BB962C8B-B14F-4D97-AF65-F5344CB8AC3E}">
        <p14:creationId xmlns:p14="http://schemas.microsoft.com/office/powerpoint/2010/main" val="5565073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DB2964-2592-8C49-9273-790D8635ADBE}"/>
              </a:ext>
            </a:extLst>
          </p:cNvPr>
          <p:cNvSpPr>
            <a:spLocks noGrp="1"/>
          </p:cNvSpPr>
          <p:nvPr>
            <p:ph type="title"/>
          </p:nvPr>
        </p:nvSpPr>
        <p:spPr/>
        <p:txBody>
          <a:bodyPr/>
          <a:lstStyle/>
          <a:p>
            <a:r>
              <a:rPr lang="en-US" dirty="0"/>
              <a:t>Key Takeaways!</a:t>
            </a:r>
          </a:p>
        </p:txBody>
      </p:sp>
      <p:sp>
        <p:nvSpPr>
          <p:cNvPr id="3" name="Content Placeholder 2">
            <a:extLst>
              <a:ext uri="{FF2B5EF4-FFF2-40B4-BE49-F238E27FC236}">
                <a16:creationId xmlns:a16="http://schemas.microsoft.com/office/drawing/2014/main" id="{2503B03D-83C6-F742-8ECB-457A3464CAD2}"/>
              </a:ext>
            </a:extLst>
          </p:cNvPr>
          <p:cNvSpPr>
            <a:spLocks noGrp="1"/>
          </p:cNvSpPr>
          <p:nvPr>
            <p:ph idx="1"/>
          </p:nvPr>
        </p:nvSpPr>
        <p:spPr>
          <a:xfrm>
            <a:off x="1371600" y="1543987"/>
            <a:ext cx="9601200" cy="4826833"/>
          </a:xfrm>
        </p:spPr>
        <p:txBody>
          <a:bodyPr>
            <a:normAutofit fontScale="92500" lnSpcReduction="10000"/>
          </a:bodyPr>
          <a:lstStyle/>
          <a:p>
            <a:r>
              <a:rPr lang="en-US" dirty="0"/>
              <a:t>Students should focus on a college/university as a whole when planning their future but if they are interested in competing in sports at the next level, do research on whether the institution is NAIA or NCAA and what division. Also research the teams available at each institution – club teams do not need to follow these same rules. Start Early!</a:t>
            </a:r>
          </a:p>
          <a:p>
            <a:r>
              <a:rPr lang="en-US" dirty="0"/>
              <a:t>Register with the appropriate eligibility centers, submit transcripts and test scores (if applicable). </a:t>
            </a:r>
            <a:r>
              <a:rPr lang="en-US" b="1" dirty="0"/>
              <a:t>College &amp; Career can help with this!</a:t>
            </a:r>
          </a:p>
          <a:p>
            <a:r>
              <a:rPr lang="en-US" dirty="0"/>
              <a:t>Reach out to college coaches – we will discuss this further at the </a:t>
            </a:r>
            <a:r>
              <a:rPr lang="en-US" b="1" dirty="0"/>
              <a:t>October 14</a:t>
            </a:r>
            <a:r>
              <a:rPr lang="en-US" b="1" baseline="30000" dirty="0"/>
              <a:t>th</a:t>
            </a:r>
            <a:r>
              <a:rPr lang="en-US" b="1" dirty="0"/>
              <a:t> workshop </a:t>
            </a:r>
            <a:r>
              <a:rPr lang="en-US" dirty="0"/>
              <a:t>for students!</a:t>
            </a:r>
          </a:p>
          <a:p>
            <a:r>
              <a:rPr lang="en-US" dirty="0"/>
              <a:t>Take unofficial visits! </a:t>
            </a:r>
          </a:p>
          <a:p>
            <a:r>
              <a:rPr lang="en-US" dirty="0"/>
              <a:t>Become knowledgeable on admissions requirements – </a:t>
            </a:r>
            <a:r>
              <a:rPr lang="en-US" b="1" dirty="0"/>
              <a:t>College &amp; Career can help with this!</a:t>
            </a:r>
          </a:p>
          <a:p>
            <a:r>
              <a:rPr lang="en-US" dirty="0"/>
              <a:t>Research alternative financial aid options – are you able to start as a “walk on” athlete?</a:t>
            </a:r>
          </a:p>
          <a:p>
            <a:r>
              <a:rPr lang="en-US" dirty="0"/>
              <a:t>Ask questions regarding Financial Aid – this is usually a topic where college coaches will speak directly with parents/guardians</a:t>
            </a:r>
          </a:p>
          <a:p>
            <a:endParaRPr lang="en-US" dirty="0"/>
          </a:p>
        </p:txBody>
      </p:sp>
      <p:pic>
        <p:nvPicPr>
          <p:cNvPr id="4" name="Picture 3">
            <a:extLst>
              <a:ext uri="{FF2B5EF4-FFF2-40B4-BE49-F238E27FC236}">
                <a16:creationId xmlns:a16="http://schemas.microsoft.com/office/drawing/2014/main" id="{E1BA204C-A159-374B-B3CC-94313C80B6D5}"/>
              </a:ext>
            </a:extLst>
          </p:cNvPr>
          <p:cNvPicPr>
            <a:picLocks noChangeAspect="1"/>
          </p:cNvPicPr>
          <p:nvPr/>
        </p:nvPicPr>
        <p:blipFill>
          <a:blip r:embed="rId2"/>
          <a:stretch>
            <a:fillRect/>
          </a:stretch>
        </p:blipFill>
        <p:spPr>
          <a:xfrm>
            <a:off x="10687987" y="168928"/>
            <a:ext cx="1314666" cy="909368"/>
          </a:xfrm>
          <a:prstGeom prst="rect">
            <a:avLst/>
          </a:prstGeom>
        </p:spPr>
      </p:pic>
    </p:spTree>
    <p:extLst>
      <p:ext uri="{BB962C8B-B14F-4D97-AF65-F5344CB8AC3E}">
        <p14:creationId xmlns:p14="http://schemas.microsoft.com/office/powerpoint/2010/main" val="196862811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7B0B3F-D79F-D542-BA50-C808C4366A97}"/>
              </a:ext>
            </a:extLst>
          </p:cNvPr>
          <p:cNvSpPr>
            <a:spLocks noGrp="1"/>
          </p:cNvSpPr>
          <p:nvPr>
            <p:ph type="title"/>
          </p:nvPr>
        </p:nvSpPr>
        <p:spPr/>
        <p:txBody>
          <a:bodyPr/>
          <a:lstStyle/>
          <a:p>
            <a:r>
              <a:rPr lang="en-US" dirty="0"/>
              <a:t>October 14</a:t>
            </a:r>
            <a:r>
              <a:rPr lang="en-US" baseline="30000" dirty="0"/>
              <a:t>th</a:t>
            </a:r>
            <a:r>
              <a:rPr lang="en-US" dirty="0"/>
              <a:t> Workshop</a:t>
            </a:r>
          </a:p>
        </p:txBody>
      </p:sp>
      <p:sp>
        <p:nvSpPr>
          <p:cNvPr id="3" name="Content Placeholder 2">
            <a:extLst>
              <a:ext uri="{FF2B5EF4-FFF2-40B4-BE49-F238E27FC236}">
                <a16:creationId xmlns:a16="http://schemas.microsoft.com/office/drawing/2014/main" id="{38AE8FDE-DAF3-1A43-9A29-6D9A054BE5F5}"/>
              </a:ext>
            </a:extLst>
          </p:cNvPr>
          <p:cNvSpPr>
            <a:spLocks noGrp="1"/>
          </p:cNvSpPr>
          <p:nvPr>
            <p:ph idx="1"/>
          </p:nvPr>
        </p:nvSpPr>
        <p:spPr>
          <a:xfrm>
            <a:off x="1371600" y="1514007"/>
            <a:ext cx="9601200" cy="4353393"/>
          </a:xfrm>
        </p:spPr>
        <p:txBody>
          <a:bodyPr/>
          <a:lstStyle/>
          <a:p>
            <a:r>
              <a:rPr lang="en-US" dirty="0"/>
              <a:t>Advised for Sophomores &amp; Juniors looking for more assistance in navigating the college athletics recruitment process. </a:t>
            </a:r>
          </a:p>
          <a:p>
            <a:r>
              <a:rPr lang="en-US" dirty="0"/>
              <a:t>No need for students to register – location is </a:t>
            </a:r>
            <a:r>
              <a:rPr lang="en-US" dirty="0" err="1"/>
              <a:t>tba</a:t>
            </a:r>
            <a:r>
              <a:rPr lang="en-US" dirty="0"/>
              <a:t> </a:t>
            </a:r>
          </a:p>
          <a:p>
            <a:r>
              <a:rPr lang="en-US" b="1" dirty="0"/>
              <a:t>We will cover:</a:t>
            </a:r>
          </a:p>
          <a:p>
            <a:pPr lvl="1"/>
            <a:r>
              <a:rPr lang="en-US" dirty="0"/>
              <a:t>More detailed recruiting rules</a:t>
            </a:r>
          </a:p>
          <a:p>
            <a:pPr lvl="1"/>
            <a:r>
              <a:rPr lang="en-US" dirty="0"/>
              <a:t>Prepping for campus visits</a:t>
            </a:r>
          </a:p>
          <a:p>
            <a:pPr lvl="1"/>
            <a:r>
              <a:rPr lang="en-US" dirty="0"/>
              <a:t>Creating an Athletic Resume </a:t>
            </a:r>
          </a:p>
          <a:p>
            <a:pPr lvl="1"/>
            <a:r>
              <a:rPr lang="en-US" dirty="0"/>
              <a:t>How to reach out to college coaches</a:t>
            </a:r>
          </a:p>
          <a:p>
            <a:pPr lvl="1"/>
            <a:r>
              <a:rPr lang="en-US" dirty="0"/>
              <a:t>Tryouts</a:t>
            </a:r>
          </a:p>
          <a:p>
            <a:pPr lvl="1"/>
            <a:r>
              <a:rPr lang="en-US" dirty="0"/>
              <a:t>Alternative recruiting methods</a:t>
            </a:r>
          </a:p>
        </p:txBody>
      </p:sp>
      <p:pic>
        <p:nvPicPr>
          <p:cNvPr id="4" name="Picture 3">
            <a:extLst>
              <a:ext uri="{FF2B5EF4-FFF2-40B4-BE49-F238E27FC236}">
                <a16:creationId xmlns:a16="http://schemas.microsoft.com/office/drawing/2014/main" id="{AD19903E-1004-4149-AB93-004A073A44CE}"/>
              </a:ext>
            </a:extLst>
          </p:cNvPr>
          <p:cNvPicPr>
            <a:picLocks noChangeAspect="1"/>
          </p:cNvPicPr>
          <p:nvPr/>
        </p:nvPicPr>
        <p:blipFill>
          <a:blip r:embed="rId2"/>
          <a:stretch>
            <a:fillRect/>
          </a:stretch>
        </p:blipFill>
        <p:spPr>
          <a:xfrm>
            <a:off x="10687987" y="168928"/>
            <a:ext cx="1314666" cy="909368"/>
          </a:xfrm>
          <a:prstGeom prst="rect">
            <a:avLst/>
          </a:prstGeom>
        </p:spPr>
      </p:pic>
    </p:spTree>
    <p:extLst>
      <p:ext uri="{BB962C8B-B14F-4D97-AF65-F5344CB8AC3E}">
        <p14:creationId xmlns:p14="http://schemas.microsoft.com/office/powerpoint/2010/main" val="2264420206"/>
      </p:ext>
    </p:extLst>
  </p:cSld>
  <p:clrMapOvr>
    <a:masterClrMapping/>
  </p:clrMapOvr>
</p:sld>
</file>

<file path=ppt/theme/theme1.xml><?xml version="1.0" encoding="utf-8"?>
<a:theme xmlns:a="http://schemas.openxmlformats.org/drawingml/2006/main" name="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{B91FFEB2-495B-B84C-A431-5FC73791EF54}tf10001072</Template>
  <TotalTime>2584</TotalTime>
  <Words>2490</Words>
  <Application>Microsoft Macintosh PowerPoint</Application>
  <PresentationFormat>Widescreen</PresentationFormat>
  <Paragraphs>265</Paragraphs>
  <Slides>29</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29</vt:i4>
      </vt:variant>
    </vt:vector>
  </HeadingPairs>
  <TitlesOfParts>
    <vt:vector size="34" baseType="lpstr">
      <vt:lpstr>Arial</vt:lpstr>
      <vt:lpstr>Calibri</vt:lpstr>
      <vt:lpstr>Franklin Gothic Book</vt:lpstr>
      <vt:lpstr>Wingdings 3</vt:lpstr>
      <vt:lpstr>Crop</vt:lpstr>
      <vt:lpstr>Introduction to NCAA Recruiting &amp; Eligibility</vt:lpstr>
      <vt:lpstr>Agenda</vt:lpstr>
      <vt:lpstr>Divisional Requirements</vt:lpstr>
      <vt:lpstr>PowerPoint Presentation</vt:lpstr>
      <vt:lpstr>National Association of Intercollegiate Athletics (NAIA)</vt:lpstr>
      <vt:lpstr>National Association of Intercollegiate Athletics (NAIA)</vt:lpstr>
      <vt:lpstr>NCAA Eligibility Center</vt:lpstr>
      <vt:lpstr>NCAA Eligibility Center: Account Types</vt:lpstr>
      <vt:lpstr>NCAA Eligibility Center</vt:lpstr>
      <vt:lpstr>NCAA Eligibility Requirements</vt:lpstr>
      <vt:lpstr>NAIA Eligibility Requirements</vt:lpstr>
      <vt:lpstr>NCAA Amateurism Requirements </vt:lpstr>
      <vt:lpstr>NAIA Amateurism Requirements</vt:lpstr>
      <vt:lpstr>Recruiting 101: Recruiting Calendars</vt:lpstr>
      <vt:lpstr>Recruiting 101: DI &amp; DII Recruiting Periods Defined</vt:lpstr>
      <vt:lpstr>Recruiting 101: NCAA Telephone Calls, Emails, Text Messages (correspondence)</vt:lpstr>
      <vt:lpstr>NAIA Recruiting</vt:lpstr>
      <vt:lpstr>Recruiting 101: Campus Visits</vt:lpstr>
      <vt:lpstr>What is the National Letter of Intent?</vt:lpstr>
      <vt:lpstr>Who issues the NLI?</vt:lpstr>
      <vt:lpstr>Who Signs the NLI?</vt:lpstr>
      <vt:lpstr>NAIA Athletic Scholarships</vt:lpstr>
      <vt:lpstr>NAIA Athletic Scholarships</vt:lpstr>
      <vt:lpstr>NCAA Athletic Scholarships</vt:lpstr>
      <vt:lpstr>Head Count vs Equivalency Sports</vt:lpstr>
      <vt:lpstr>Athletic Scholarships &amp; the NLI</vt:lpstr>
      <vt:lpstr>Resources</vt:lpstr>
      <vt:lpstr>Key Takeaways!</vt:lpstr>
      <vt:lpstr>October 14th Workshop</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NCAA Recruiting &amp; Eligibility</dc:title>
  <dc:creator>Piper Brewster</dc:creator>
  <cp:lastModifiedBy>Piper Brewster</cp:lastModifiedBy>
  <cp:revision>27</cp:revision>
  <dcterms:created xsi:type="dcterms:W3CDTF">2022-10-03T21:38:07Z</dcterms:created>
  <dcterms:modified xsi:type="dcterms:W3CDTF">2022-10-05T16:42:34Z</dcterms:modified>
</cp:coreProperties>
</file>